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256" r:id="rId5"/>
    <p:sldId id="305" r:id="rId6"/>
    <p:sldId id="263" r:id="rId7"/>
    <p:sldId id="269" r:id="rId8"/>
    <p:sldId id="270" r:id="rId9"/>
    <p:sldId id="306" r:id="rId10"/>
    <p:sldId id="272" r:id="rId11"/>
    <p:sldId id="273" r:id="rId12"/>
    <p:sldId id="259" r:id="rId13"/>
    <p:sldId id="260" r:id="rId14"/>
    <p:sldId id="261" r:id="rId15"/>
    <p:sldId id="262" r:id="rId16"/>
    <p:sldId id="266" r:id="rId17"/>
    <p:sldId id="304" r:id="rId18"/>
    <p:sldId id="268" r:id="rId19"/>
    <p:sldId id="309" r:id="rId20"/>
    <p:sldId id="274" r:id="rId21"/>
    <p:sldId id="300" r:id="rId22"/>
    <p:sldId id="301" r:id="rId23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TheSans UHH" panose="020B0502050302020203" pitchFamily="34" charset="0"/>
      <p:regular r:id="rId30"/>
      <p:bold r:id="rId31"/>
      <p:italic r:id="rId32"/>
      <p:boldItalic r:id="rId33"/>
    </p:embeddedFont>
    <p:embeddedFont>
      <p:font typeface="TheSans UHH Bold Caps" panose="020B0702050302020203" pitchFamily="34" charset="0"/>
      <p:bold r:id="rId34"/>
    </p:embeddedFont>
    <p:embeddedFont>
      <p:font typeface="TheSans UHH Bold Caps" panose="020B0702050302020203" pitchFamily="34" charset="0"/>
      <p:bold r:id="rId34"/>
    </p:embeddedFont>
    <p:embeddedFont>
      <p:font typeface="TheSans UHH Regular" panose="020B0502050302020203" pitchFamily="34" charset="0"/>
      <p:regular r:id="rId35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256"/>
            <p14:sldId id="305"/>
            <p14:sldId id="263"/>
            <p14:sldId id="269"/>
            <p14:sldId id="270"/>
            <p14:sldId id="306"/>
            <p14:sldId id="272"/>
            <p14:sldId id="273"/>
            <p14:sldId id="259"/>
            <p14:sldId id="260"/>
            <p14:sldId id="261"/>
            <p14:sldId id="262"/>
            <p14:sldId id="266"/>
            <p14:sldId id="304"/>
            <p14:sldId id="268"/>
            <p14:sldId id="309"/>
            <p14:sldId id="274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515B"/>
    <a:srgbClr val="009C00"/>
    <a:srgbClr val="9DA8AD"/>
    <a:srgbClr val="3B515B"/>
    <a:srgbClr val="B6BFC3"/>
    <a:srgbClr val="027099"/>
    <a:srgbClr val="008CC0"/>
    <a:srgbClr val="009CD1"/>
    <a:srgbClr val="E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D4FC4B-6C7B-1FDA-6163-044AD110F86D}" v="8" dt="2024-03-18T11:14:49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76" autoAdjust="0"/>
    <p:restoredTop sz="86485" autoAdjust="0"/>
  </p:normalViewPr>
  <p:slideViewPr>
    <p:cSldViewPr snapToObjects="1">
      <p:cViewPr varScale="1">
        <p:scale>
          <a:sx n="126" d="100"/>
          <a:sy n="126" d="100"/>
        </p:scale>
        <p:origin x="1494" y="96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24" d="100"/>
          <a:sy n="124" d="100"/>
        </p:scale>
        <p:origin x="520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9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4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echler" userId="S::david.bechler@studium.uni-hamburg.de::52b230aa-b777-46bb-a20a-2bbbe27f2de1" providerId="AD" clId="Web-{F64B6BD5-144B-C06B-452D-928B5492E732}"/>
    <pc:docChg chg="addSld delSld modSld modSection">
      <pc:chgData name="David Bechler" userId="S::david.bechler@studium.uni-hamburg.de::52b230aa-b777-46bb-a20a-2bbbe27f2de1" providerId="AD" clId="Web-{F64B6BD5-144B-C06B-452D-928B5492E732}" dt="2024-02-27T13:23:17.726" v="40" actId="20577"/>
      <pc:docMkLst>
        <pc:docMk/>
      </pc:docMkLst>
      <pc:sldChg chg="modSp new">
        <pc:chgData name="David Bechler" userId="S::david.bechler@studium.uni-hamburg.de::52b230aa-b777-46bb-a20a-2bbbe27f2de1" providerId="AD" clId="Web-{F64B6BD5-144B-C06B-452D-928B5492E732}" dt="2024-02-27T13:23:17.726" v="40" actId="20577"/>
        <pc:sldMkLst>
          <pc:docMk/>
          <pc:sldMk cId="1694925680" sldId="274"/>
        </pc:sldMkLst>
        <pc:spChg chg="mod">
          <ac:chgData name="David Bechler" userId="S::david.bechler@studium.uni-hamburg.de::52b230aa-b777-46bb-a20a-2bbbe27f2de1" providerId="AD" clId="Web-{F64B6BD5-144B-C06B-452D-928B5492E732}" dt="2024-02-27T13:21:36.926" v="1" actId="20577"/>
          <ac:spMkLst>
            <pc:docMk/>
            <pc:sldMk cId="1694925680" sldId="274"/>
            <ac:spMk id="2" creationId="{7FF1CA16-668E-6AD9-6C43-248CC35CC45B}"/>
          </ac:spMkLst>
        </pc:spChg>
        <pc:spChg chg="mod">
          <ac:chgData name="David Bechler" userId="S::david.bechler@studium.uni-hamburg.de::52b230aa-b777-46bb-a20a-2bbbe27f2de1" providerId="AD" clId="Web-{F64B6BD5-144B-C06B-452D-928B5492E732}" dt="2024-02-27T13:23:17.726" v="40" actId="20577"/>
          <ac:spMkLst>
            <pc:docMk/>
            <pc:sldMk cId="1694925680" sldId="274"/>
            <ac:spMk id="3" creationId="{162661B4-2579-53E7-F95C-8FFECB9451C5}"/>
          </ac:spMkLst>
        </pc:spChg>
      </pc:sldChg>
      <pc:sldChg chg="modSp new del">
        <pc:chgData name="David Bechler" userId="S::david.bechler@studium.uni-hamburg.de::52b230aa-b777-46bb-a20a-2bbbe27f2de1" providerId="AD" clId="Web-{F64B6BD5-144B-C06B-452D-928B5492E732}" dt="2024-02-27T13:22:12.552" v="13"/>
        <pc:sldMkLst>
          <pc:docMk/>
          <pc:sldMk cId="1340192916" sldId="275"/>
        </pc:sldMkLst>
        <pc:spChg chg="mod">
          <ac:chgData name="David Bechler" userId="S::david.bechler@studium.uni-hamburg.de::52b230aa-b777-46bb-a20a-2bbbe27f2de1" providerId="AD" clId="Web-{F64B6BD5-144B-C06B-452D-928B5492E732}" dt="2024-02-27T13:22:07.802" v="12" actId="20577"/>
          <ac:spMkLst>
            <pc:docMk/>
            <pc:sldMk cId="1340192916" sldId="275"/>
            <ac:spMk id="2" creationId="{99CC18F4-FC64-28EC-9D43-5DE98202192C}"/>
          </ac:spMkLst>
        </pc:spChg>
      </pc:sldChg>
    </pc:docChg>
  </pc:docChgLst>
  <pc:docChgLst>
    <pc:chgData name="David Bechler" userId="S::david.bechler@studium.uni-hamburg.de::52b230aa-b777-46bb-a20a-2bbbe27f2de1" providerId="AD" clId="Web-{7ED4FC4B-6C7B-1FDA-6163-044AD110F86D}"/>
    <pc:docChg chg="modSld">
      <pc:chgData name="David Bechler" userId="S::david.bechler@studium.uni-hamburg.de::52b230aa-b777-46bb-a20a-2bbbe27f2de1" providerId="AD" clId="Web-{7ED4FC4B-6C7B-1FDA-6163-044AD110F86D}" dt="2024-03-18T11:14:49.150" v="5" actId="20577"/>
      <pc:docMkLst>
        <pc:docMk/>
      </pc:docMkLst>
      <pc:sldChg chg="modSp">
        <pc:chgData name="David Bechler" userId="S::david.bechler@studium.uni-hamburg.de::52b230aa-b777-46bb-a20a-2bbbe27f2de1" providerId="AD" clId="Web-{7ED4FC4B-6C7B-1FDA-6163-044AD110F86D}" dt="2024-03-18T11:14:49.150" v="5" actId="20577"/>
        <pc:sldMkLst>
          <pc:docMk/>
          <pc:sldMk cId="1029740526" sldId="256"/>
        </pc:sldMkLst>
        <pc:spChg chg="mod">
          <ac:chgData name="David Bechler" userId="S::david.bechler@studium.uni-hamburg.de::52b230aa-b777-46bb-a20a-2bbbe27f2de1" providerId="AD" clId="Web-{7ED4FC4B-6C7B-1FDA-6163-044AD110F86D}" dt="2024-03-18T11:14:49.150" v="5" actId="20577"/>
          <ac:spMkLst>
            <pc:docMk/>
            <pc:sldMk cId="1029740526" sldId="256"/>
            <ac:spMk id="3" creationId="{97189D70-0F38-5F65-B1F7-AC3543E3B21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Calibri" panose="020F0502020204030204" pitchFamily="34" charset="0"/>
              </a:rPr>
              <a:t>28.04.2025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Calibri" panose="020F0502020204030204" pitchFamily="34" charset="0"/>
              </a:rPr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28.04.2025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0299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856" y="472744"/>
            <a:ext cx="2487081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1874" y="1373358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984004" y="4767263"/>
            <a:ext cx="2596108" cy="273844"/>
          </a:xfrm>
        </p:spPr>
        <p:txBody>
          <a:bodyPr/>
          <a:lstStyle/>
          <a:p>
            <a:r>
              <a:rPr lang="de-DE"/>
              <a:t>SS23, Mark Spektor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52120" y="4675956"/>
            <a:ext cx="3093449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SS23, Mark Spektor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pastyle.apa.org/blog/how-to-cite-chatgpt" TargetMode="External"/><Relationship Id="rId2" Type="http://schemas.openxmlformats.org/officeDocument/2006/relationships/hyperlink" Target="https://chat.openai.com/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aturalreaders.com/online/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ribbr.de/apa-standard/verweise-im-text-laut-apa-standard/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iso.uni-hamburg.de/fachbereich-sozoek/professuren/saam/02-lehre/abschlussarbeiten/leitfaden-saam-2023-05-24.pdf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ribbr.de/apa-standard/verweise-im-text-laut-apa-standard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lar.google.de/scholar?hl=de&amp;as_sdt=0%2C5&amp;q=robots+and+jobs&amp;btnG=" TargetMode="External"/><Relationship Id="rId2" Type="http://schemas.openxmlformats.org/officeDocument/2006/relationships/hyperlink" Target="https://scribbr.de/aufbau%20-und-gliederung/fazit-bachelorarbeit/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027302128678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FF6A76C-4F60-96AF-C93F-84CD18899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0824" y="3579862"/>
            <a:ext cx="8065592" cy="370800"/>
          </a:xfrm>
        </p:spPr>
        <p:txBody>
          <a:bodyPr/>
          <a:lstStyle/>
          <a:p>
            <a:r>
              <a:rPr lang="de-DE" dirty="0"/>
              <a:t>Mark Spektor, M. Sc.											     SS2024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189D70-0F38-5F65-B1F7-AC3543E3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de-DE" sz="2000" dirty="0">
                <a:latin typeface="Calibri"/>
                <a:cs typeface="Calibri"/>
              </a:rPr>
              <a:t>5. Integrität in der Forschung: Zitierregeln und Plagiatsprävention</a:t>
            </a:r>
            <a:endParaRPr lang="de-DE" sz="2000" b="0" dirty="0"/>
          </a:p>
          <a:p>
            <a:r>
              <a:rPr lang="de-DE" sz="2000" dirty="0">
                <a:latin typeface="Calibri"/>
                <a:cs typeface="Calibri"/>
              </a:rPr>
              <a:t>									</a:t>
            </a:r>
            <a:br>
              <a:rPr lang="de-DE" sz="2000" dirty="0">
                <a:latin typeface="Calibri"/>
                <a:cs typeface="Calibri"/>
              </a:rPr>
            </a:br>
            <a:r>
              <a:rPr lang="de-DE" sz="2000" dirty="0">
                <a:latin typeface="Calibri"/>
                <a:cs typeface="Calibri"/>
              </a:rPr>
              <a:t>														     </a:t>
            </a:r>
            <a:r>
              <a:rPr lang="de-DE" sz="2000" b="0" dirty="0">
                <a:latin typeface="Calibri"/>
                <a:cs typeface="Calibri"/>
              </a:rPr>
              <a:t>08.05.2024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029740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2EF3B0-29A9-1D80-F124-4AA416283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611" y="597081"/>
            <a:ext cx="2201509" cy="444951"/>
          </a:xfrm>
        </p:spPr>
        <p:txBody>
          <a:bodyPr/>
          <a:lstStyle/>
          <a:p>
            <a:r>
              <a:rPr lang="de-DE" sz="2400" dirty="0"/>
              <a:t>Richtig Zitieren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EFD62C-EA47-F3D0-AF39-B431AE4DEB7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D709DD7-6C6E-33A9-76E9-51A8EE0F6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08" y="1491630"/>
            <a:ext cx="4392488" cy="112396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BFB73BA-3D7A-6E54-1387-2431AB2C3623}"/>
              </a:ext>
            </a:extLst>
          </p:cNvPr>
          <p:cNvSpPr txBox="1"/>
          <p:nvPr/>
        </p:nvSpPr>
        <p:spPr>
          <a:xfrm>
            <a:off x="4694152" y="1256630"/>
            <a:ext cx="432048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0" i="0" u="sng" strike="noStrike" baseline="0" dirty="0">
                <a:latin typeface="Calibri" panose="020F0502020204030204" pitchFamily="34" charset="0"/>
              </a:rPr>
              <a:t>3 Optionen:</a:t>
            </a:r>
          </a:p>
          <a:p>
            <a:endParaRPr lang="de-DE" sz="1400" b="0" i="0" u="sng" strike="noStrike" baseline="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400" b="0" i="0" u="none" strike="noStrike" baseline="0" dirty="0">
                <a:latin typeface="Calibri" panose="020F0502020204030204" pitchFamily="34" charset="0"/>
              </a:rPr>
              <a:t>Grimm et al. (2021) stellen fest: „In der Vergangenheit scheiterte eine Ausdehnung der öffentlichen Investitionen oftmals nicht an einem Mangel an </a:t>
            </a:r>
            <a:r>
              <a:rPr lang="de-DE" sz="1400" b="0" i="0" u="none" strike="noStrike" baseline="0" dirty="0" err="1">
                <a:latin typeface="Calibri" panose="020F0502020204030204" pitchFamily="34" charset="0"/>
              </a:rPr>
              <a:t>finanziellenMitteln</a:t>
            </a:r>
            <a:r>
              <a:rPr lang="de-DE" sz="1400" b="0" i="0" u="none" strike="noStrike" baseline="0" dirty="0">
                <a:latin typeface="Calibri" panose="020F0502020204030204" pitchFamily="34" charset="0"/>
              </a:rPr>
              <a:t>, sondern an ungeeigneten </a:t>
            </a:r>
            <a:r>
              <a:rPr lang="de-DE" sz="1400" b="0" i="0" u="none" strike="noStrike" baseline="0" dirty="0" err="1">
                <a:latin typeface="Calibri" panose="020F0502020204030204" pitchFamily="34" charset="0"/>
              </a:rPr>
              <a:t>Gouvernance</a:t>
            </a:r>
            <a:r>
              <a:rPr lang="de-DE" sz="1400" b="0" i="0" u="none" strike="noStrike" baseline="0" dirty="0">
                <a:latin typeface="Calibri" panose="020F0502020204030204" pitchFamily="34" charset="0"/>
              </a:rPr>
              <a:t>-Strukturen.” (S.162).</a:t>
            </a:r>
          </a:p>
          <a:p>
            <a:pPr marL="342900" indent="-342900">
              <a:buFont typeface="+mj-lt"/>
              <a:buAutoNum type="arabicPeriod"/>
            </a:pPr>
            <a:endParaRPr lang="de-DE" sz="1400" b="0" i="0" u="none" strike="noStrike" baseline="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400" b="0" i="0" u="none" strike="noStrike" baseline="0" dirty="0">
                <a:latin typeface="Calibri" panose="020F0502020204030204" pitchFamily="34" charset="0"/>
              </a:rPr>
              <a:t>Bisher lag es eher an ungeeigneten </a:t>
            </a:r>
            <a:r>
              <a:rPr lang="de-DE" sz="1400" b="0" i="0" u="none" strike="noStrike" baseline="0" dirty="0" err="1">
                <a:latin typeface="Calibri" panose="020F0502020204030204" pitchFamily="34" charset="0"/>
              </a:rPr>
              <a:t>Gouvernance</a:t>
            </a:r>
            <a:r>
              <a:rPr lang="de-DE" sz="1400" b="0" i="0" u="none" strike="noStrike" baseline="0" dirty="0">
                <a:latin typeface="Calibri" panose="020F0502020204030204" pitchFamily="34" charset="0"/>
              </a:rPr>
              <a:t>-Strukturen als an fehlenden </a:t>
            </a:r>
            <a:r>
              <a:rPr lang="de-DE" sz="1400" b="0" i="0" u="none" strike="noStrike" baseline="0" dirty="0" err="1">
                <a:latin typeface="Calibri" panose="020F0502020204030204" pitchFamily="34" charset="0"/>
              </a:rPr>
              <a:t>Gelndern</a:t>
            </a:r>
            <a:r>
              <a:rPr lang="de-DE" sz="1400" b="0" i="0" u="none" strike="noStrike" baseline="0" dirty="0">
                <a:latin typeface="Calibri" panose="020F0502020204030204" pitchFamily="34" charset="0"/>
              </a:rPr>
              <a:t>, dass öffentliche Investitionen nicht höher ausfielen. (Grimm et al., 2021, S.162).</a:t>
            </a:r>
          </a:p>
          <a:p>
            <a:pPr marL="342900" indent="-342900">
              <a:buFont typeface="+mj-lt"/>
              <a:buAutoNum type="arabicPeriod"/>
            </a:pPr>
            <a:endParaRPr lang="de-DE" sz="1400" b="0" i="0" u="none" strike="noStrike" baseline="0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400" b="0" i="1" u="none" strike="noStrike" baseline="0" dirty="0">
                <a:latin typeface="Calibri" panose="020F0502020204030204" pitchFamily="34" charset="0"/>
              </a:rPr>
              <a:t>Text des </a:t>
            </a:r>
            <a:r>
              <a:rPr lang="de-DE" sz="1400" b="0" i="1" u="none" strike="noStrike" baseline="0" dirty="0" err="1">
                <a:latin typeface="Calibri" panose="020F0502020204030204" pitchFamily="34" charset="0"/>
              </a:rPr>
              <a:t>BMWi</a:t>
            </a:r>
            <a:r>
              <a:rPr lang="de-DE" sz="1400" b="0" i="1" u="none" strike="noStrike" baseline="0" dirty="0">
                <a:latin typeface="Calibri" panose="020F0502020204030204" pitchFamily="34" charset="0"/>
              </a:rPr>
              <a:t> (2020) zitieren, mit dortiger Seitenzahl. </a:t>
            </a:r>
            <a:r>
              <a:rPr lang="de-DE" sz="1400" i="1" dirty="0">
                <a:solidFill>
                  <a:srgbClr val="7030A0"/>
                </a:solidFill>
                <a:latin typeface="Calibri" panose="020F0502020204030204" pitchFamily="34" charset="0"/>
              </a:rPr>
              <a:t>H</a:t>
            </a:r>
            <a:r>
              <a:rPr lang="de-DE" sz="1400" b="0" i="1" u="none" strike="noStrike" baseline="0" dirty="0">
                <a:solidFill>
                  <a:srgbClr val="7030A0"/>
                </a:solidFill>
                <a:latin typeface="Calibri" panose="020F0502020204030204" pitchFamily="34" charset="0"/>
              </a:rPr>
              <a:t>ier aber nicht zwingend nötig.</a:t>
            </a:r>
            <a:endParaRPr lang="de-DE" sz="1400" b="0" i="0" u="none" strike="noStrike" baseline="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837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DA2644-962E-5831-D0BD-F925DB15D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59" y="561434"/>
            <a:ext cx="2487081" cy="503882"/>
          </a:xfrm>
        </p:spPr>
        <p:txBody>
          <a:bodyPr/>
          <a:lstStyle/>
          <a:p>
            <a:pPr algn="ctr"/>
            <a:r>
              <a:rPr lang="de-DE" sz="2400" dirty="0"/>
              <a:t>Richtig Zitieren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652F0E-55EB-9DE4-8708-7930FFA702E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11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FFE8072-DF1A-7A61-981A-57DB781DE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270910"/>
            <a:ext cx="4464496" cy="114238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DC3EE46-E377-AF2D-4062-92522B757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593627"/>
            <a:ext cx="4280535" cy="230889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8421CDB-F84E-8EDE-024D-448BDDE594A5}"/>
              </a:ext>
            </a:extLst>
          </p:cNvPr>
          <p:cNvSpPr txBox="1"/>
          <p:nvPr/>
        </p:nvSpPr>
        <p:spPr>
          <a:xfrm>
            <a:off x="4783077" y="2139656"/>
            <a:ext cx="4248472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de-DE" sz="11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b="0" i="0" u="none" strike="noStrike" baseline="0" dirty="0">
                <a:latin typeface="Calibri" panose="020F0502020204030204" pitchFamily="34" charset="0"/>
              </a:rPr>
              <a:t>Mehrere Gedankengänge oder Teilinformationen aus verschiedenen Textpassagen mit getrennten Seitenzahlen zitieren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D648150-A44F-EE33-F71C-D0A2C9EE1AEE}"/>
              </a:ext>
            </a:extLst>
          </p:cNvPr>
          <p:cNvSpPr/>
          <p:nvPr/>
        </p:nvSpPr>
        <p:spPr>
          <a:xfrm>
            <a:off x="4788024" y="1155481"/>
            <a:ext cx="850289" cy="7515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S.162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72921ED-9754-70C5-079A-0E500BAD809B}"/>
              </a:ext>
            </a:extLst>
          </p:cNvPr>
          <p:cNvSpPr/>
          <p:nvPr/>
        </p:nvSpPr>
        <p:spPr>
          <a:xfrm>
            <a:off x="4783077" y="3603490"/>
            <a:ext cx="850289" cy="7515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2"/>
                </a:solidFill>
              </a:rPr>
              <a:t>S.165</a:t>
            </a:r>
          </a:p>
        </p:txBody>
      </p:sp>
    </p:spTree>
    <p:extLst>
      <p:ext uri="{BB962C8B-B14F-4D97-AF65-F5344CB8AC3E}">
        <p14:creationId xmlns:p14="http://schemas.microsoft.com/office/powerpoint/2010/main" val="2882661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22281F-6DF7-EB9B-48CE-DA5ADABA5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5039" y="567784"/>
            <a:ext cx="2487081" cy="503882"/>
          </a:xfrm>
        </p:spPr>
        <p:txBody>
          <a:bodyPr/>
          <a:lstStyle/>
          <a:p>
            <a:pPr algn="ctr"/>
            <a:r>
              <a:rPr lang="de-DE" sz="2400" dirty="0"/>
              <a:t>Richtig Zitieren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4261055-E20B-9041-6FDC-AE11F17861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C2A0174-A3F2-CA22-8D9A-853FD88C0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941218"/>
            <a:ext cx="4040356" cy="235872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DF976B3-E855-8EB6-D4FC-0983277E28D4}"/>
              </a:ext>
            </a:extLst>
          </p:cNvPr>
          <p:cNvSpPr txBox="1"/>
          <p:nvPr/>
        </p:nvSpPr>
        <p:spPr>
          <a:xfrm>
            <a:off x="539552" y="4299942"/>
            <a:ext cx="208823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Quelle: Grimm et al., 2021, S.165</a:t>
            </a:r>
            <a:endParaRPr lang="de-DE" sz="11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88EEE8B-4C63-EC52-211C-FD830766F512}"/>
              </a:ext>
            </a:extLst>
          </p:cNvPr>
          <p:cNvSpPr txBox="1"/>
          <p:nvPr/>
        </p:nvSpPr>
        <p:spPr>
          <a:xfrm>
            <a:off x="395536" y="1491630"/>
            <a:ext cx="14179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Abbildung 1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0BDBCA0-12FD-F980-4A06-BA33BF7EFBF1}"/>
              </a:ext>
            </a:extLst>
          </p:cNvPr>
          <p:cNvSpPr txBox="1"/>
          <p:nvPr/>
        </p:nvSpPr>
        <p:spPr>
          <a:xfrm>
            <a:off x="4363884" y="1489883"/>
            <a:ext cx="478011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Grafiken und Tabellen </a:t>
            </a:r>
            <a:r>
              <a:rPr lang="de-DE" sz="1400" u="sng" dirty="0"/>
              <a:t>immer</a:t>
            </a:r>
            <a:r>
              <a:rPr lang="de-DE" sz="1400" dirty="0"/>
              <a:t> mit Quellenangabe!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b="0" i="0" u="none" strike="noStrike" baseline="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Nur mit Erläuterung in den Text aufnehmen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400" dirty="0"/>
              <a:t>Z.B. „Wie in Abbildung 1 dargestellt, zeigt sich...“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b="0" i="0" u="none" strike="noStrike" baseline="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0" i="0" u="sng" strike="noStrike" baseline="0" dirty="0"/>
              <a:t>Beispiel</a:t>
            </a:r>
            <a:r>
              <a:rPr lang="de-DE" sz="1400" b="0" i="0" u="none" strike="noStrike" baseline="0" dirty="0"/>
              <a:t>: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b="0" i="0" u="none" strike="noStrike" baseline="0" dirty="0"/>
              <a:t>Wie Abbildung 1 zeigt, wurden die Investitionen des EU-Aufbaufonds zu 47 Prozent im Bereich Klima und Energie verwendet, während der Anteil des Konjunkturpakets für diesen Bereich bei 35 Prozent lag.</a:t>
            </a:r>
          </a:p>
        </p:txBody>
      </p:sp>
    </p:spTree>
    <p:extLst>
      <p:ext uri="{BB962C8B-B14F-4D97-AF65-F5344CB8AC3E}">
        <p14:creationId xmlns:p14="http://schemas.microsoft.com/office/powerpoint/2010/main" val="1485890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AD20-663D-D0CD-04ED-2BC19C670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696" y="591635"/>
            <a:ext cx="7128792" cy="503882"/>
          </a:xfrm>
        </p:spPr>
        <p:txBody>
          <a:bodyPr/>
          <a:lstStyle/>
          <a:p>
            <a:pPr algn="ctr"/>
            <a:r>
              <a:rPr lang="de-DE" sz="2200" dirty="0"/>
              <a:t>APA-Zitierung von KI-generierten Inhalten (Stand 2023)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931764-EBD8-A66B-008E-DD1AEE1DF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4273"/>
            <a:ext cx="9144000" cy="4099227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Behandlung von KI-Output als Softwarequelle (APA 2023)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In-Text-Zitation: (OpenAI, [Jahr der Modellversion])						z.B. 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(OpenAI, 2023)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>
                <a:latin typeface="+mj-lt"/>
              </a:rPr>
              <a:t>Literaturverzeichnis</a:t>
            </a:r>
            <a:r>
              <a:rPr lang="de-DE" sz="1400" dirty="0">
                <a:latin typeface="+mj-lt"/>
              </a:rPr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OpenAI. ([Jahr]). ChatGPT (Version [Datum]) [Large </a:t>
            </a:r>
            <a:r>
              <a:rPr lang="de-DE" sz="1400" dirty="0" err="1">
                <a:latin typeface="+mj-lt"/>
              </a:rPr>
              <a:t>language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model</a:t>
            </a:r>
            <a:r>
              <a:rPr lang="de-DE" sz="1400" dirty="0">
                <a:latin typeface="+mj-lt"/>
              </a:rPr>
              <a:t>]. </a:t>
            </a:r>
            <a:r>
              <a:rPr lang="de-DE" sz="1400" dirty="0">
                <a:latin typeface="+mj-lt"/>
                <a:hlinkClick r:id="rId2"/>
              </a:rPr>
              <a:t>https://chat.openai.com/</a:t>
            </a:r>
            <a:endParaRPr lang="de-DE" sz="1400" dirty="0">
              <a:latin typeface="+mj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de-DE" sz="1400" dirty="0">
                <a:latin typeface="+mj-lt"/>
              </a:rPr>
              <a:t>Z.B. 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OpenAI. (2023). ChatGPT (Mar 14 </a:t>
            </a:r>
            <a:r>
              <a:rPr lang="de-DE" sz="1400" dirty="0" err="1">
                <a:solidFill>
                  <a:srgbClr val="0070C0"/>
                </a:solidFill>
                <a:latin typeface="+mj-lt"/>
              </a:rPr>
              <a:t>version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) [Large </a:t>
            </a:r>
            <a:r>
              <a:rPr lang="de-DE" sz="1400" dirty="0" err="1">
                <a:solidFill>
                  <a:srgbClr val="0070C0"/>
                </a:solidFill>
                <a:latin typeface="+mj-lt"/>
              </a:rPr>
              <a:t>language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 </a:t>
            </a:r>
            <a:r>
              <a:rPr lang="de-DE" sz="1400" dirty="0" err="1">
                <a:solidFill>
                  <a:srgbClr val="0070C0"/>
                </a:solidFill>
                <a:latin typeface="+mj-lt"/>
              </a:rPr>
              <a:t>model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]. </a:t>
            </a:r>
            <a:r>
              <a:rPr lang="de-DE" sz="1400" dirty="0">
                <a:solidFill>
                  <a:srgbClr val="0070C0"/>
                </a:solidFill>
                <a:latin typeface="+mj-lt"/>
                <a:hlinkClick r:id="rId2"/>
              </a:rPr>
              <a:t>https://chat.openai.com/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>
                <a:latin typeface="+mj-lt"/>
              </a:rPr>
              <a:t>Zitiergrundlage</a:t>
            </a:r>
            <a:r>
              <a:rPr lang="de-DE" sz="1400" dirty="0">
                <a:latin typeface="+mj-lt"/>
              </a:rPr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Modell öffentlich zugänglich und versioniert → Zitierung des Modells im Literaturverzeichnis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Modell nicht öffentlich oder nicht versioniert → Behandlung als persönliche Kommunikation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4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solidFill>
                  <a:srgbClr val="7030A0"/>
                </a:solidFill>
                <a:latin typeface="+mj-lt"/>
              </a:rPr>
              <a:t>Quelle</a:t>
            </a:r>
            <a:r>
              <a:rPr lang="en-US" sz="1400" dirty="0">
                <a:latin typeface="+mj-lt"/>
              </a:rPr>
              <a:t>: McAdoo, T. (2023). How to cite ChatGPT. APA Style Blog. </a:t>
            </a:r>
            <a:r>
              <a:rPr lang="en-US" sz="1400" dirty="0">
                <a:latin typeface="+mj-lt"/>
                <a:hlinkClick r:id="rId3"/>
              </a:rPr>
              <a:t>https://apastyle.apa.org/blog/how-to-cite-chatgpt</a:t>
            </a:r>
            <a:r>
              <a:rPr lang="en-US" sz="1400" dirty="0">
                <a:latin typeface="+mj-lt"/>
              </a:rPr>
              <a:t> </a:t>
            </a:r>
            <a:endParaRPr lang="de-DE" sz="1400" dirty="0"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dirty="0">
              <a:latin typeface="+mj-lt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02885AA-FC1B-A6EA-D458-AA48692E375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DA29D43-EADD-821C-7A8C-506A20DB1A9A}"/>
              </a:ext>
            </a:extLst>
          </p:cNvPr>
          <p:cNvSpPr txBox="1"/>
          <p:nvPr/>
        </p:nvSpPr>
        <p:spPr>
          <a:xfrm>
            <a:off x="7787486" y="4717182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4081035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572E58-CCCC-3054-D270-596048599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425" y="531713"/>
            <a:ext cx="7344816" cy="503882"/>
          </a:xfrm>
        </p:spPr>
        <p:txBody>
          <a:bodyPr/>
          <a:lstStyle/>
          <a:p>
            <a:r>
              <a:rPr lang="de-DE" dirty="0"/>
              <a:t>UHH - Guideline für Einsatz von AI in Hausarbeiten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3F70AE-1FC6-5073-D9E5-A0A255C523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1137"/>
            <a:ext cx="5166846" cy="4087952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Unterstützung der Forschung und des Schreibprozesses.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sz="1400" dirty="0">
                <a:latin typeface="+mn-lt"/>
              </a:rPr>
              <a:t>Literaturrecherche, Datenanalyse, Erstellung von Entwürfen etc.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Transparente Auflistung aller verwendeten KI-Tools und ihrer spezifischen Funktionen. 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Beispiel rechts</a:t>
            </a:r>
            <a:r>
              <a:rPr lang="de-DE" sz="1400" dirty="0">
                <a:latin typeface="+mn-lt"/>
              </a:rPr>
              <a:t>)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Sicherstellen, dass die Eigenständigkeit und wissenschaftliche Redlichkeit gewahrt bleiben. 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Integrität</a:t>
            </a:r>
            <a:r>
              <a:rPr lang="de-DE" sz="1400" dirty="0">
                <a:latin typeface="+mn-lt"/>
              </a:rPr>
              <a:t>)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Kennzeichnung von KI-generierten Inhalten im Text.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Einhaltung der urheberrechtlichen Vorgaben und Datenschutzbestimmungen.</a:t>
            </a:r>
          </a:p>
          <a:p>
            <a:pPr marL="285750" indent="-285750">
              <a:spcBef>
                <a:spcPts val="8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Eigenverantwortliche Überprüfung der Inhalte vor Einreichung der Hausarbeit. 	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Endkontrolle</a:t>
            </a:r>
            <a:r>
              <a:rPr lang="de-DE" sz="1400" dirty="0">
                <a:latin typeface="+mn-lt"/>
              </a:rPr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06E9D1-3D77-A839-BEDB-C3EC748DBE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14</a:t>
            </a:fld>
            <a:endParaRPr lang="de-DE" dirty="0">
              <a:latin typeface="Calibri" panose="020F050202020403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846" y="1128365"/>
            <a:ext cx="3357549" cy="3675633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166846" y="4804946"/>
            <a:ext cx="3291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Quelle: Orientierungsrahmen der UHH zum Umgang mit generativen KI-Systemen in Studium und Lehre (veröffentlich: 06.05.2024)</a:t>
            </a:r>
          </a:p>
        </p:txBody>
      </p:sp>
    </p:spTree>
    <p:extLst>
      <p:ext uri="{BB962C8B-B14F-4D97-AF65-F5344CB8AC3E}">
        <p14:creationId xmlns:p14="http://schemas.microsoft.com/office/powerpoint/2010/main" val="2427796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43EB6F-FB66-1A37-DAA4-22B7576F01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/>
          </a:bodyPr>
          <a:lstStyle/>
          <a:p>
            <a:r>
              <a:rPr lang="de-DE" sz="1400" u="sng" dirty="0"/>
              <a:t>Quellenverwendung durch ChatGPT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Mustererkennung aus Trainingsdaten bis 2021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Keine Echtzeit-Datenquellen oder Internetzugang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/>
          </a:p>
          <a:p>
            <a:r>
              <a:rPr lang="de-DE" sz="1400" u="sng" dirty="0"/>
              <a:t>Zitierfähigkeit von Inhalten aus ChatGPT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Zitate oft repliziert, nicht verifiziert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Beim Zitieren stets Quellen prüfen</a:t>
            </a:r>
          </a:p>
          <a:p>
            <a:endParaRPr lang="de-DE" sz="1400" dirty="0"/>
          </a:p>
          <a:p>
            <a:r>
              <a:rPr lang="de-DE" sz="1400" u="sng" dirty="0"/>
              <a:t>Einsatz in der Forschung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Nützlich für Ideengenerierung und Konzeptentwicklung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Kritische Überprüfung durch menschliche Forschenden erforderlich</a:t>
            </a:r>
          </a:p>
          <a:p>
            <a:r>
              <a:rPr lang="de-DE" sz="1400" dirty="0"/>
              <a:t>									</a:t>
            </a:r>
            <a:r>
              <a:rPr lang="de-DE" sz="1400" dirty="0">
                <a:solidFill>
                  <a:srgbClr val="7030A0"/>
                </a:solidFill>
              </a:rPr>
              <a:t>Alleine kann GPT4 (noch) nichts; zusammen könnt ihr sehr vieles!</a:t>
            </a:r>
            <a:endParaRPr lang="de-DE" sz="1400" dirty="0"/>
          </a:p>
          <a:p>
            <a:r>
              <a:rPr lang="de-DE" sz="1400" u="sng" dirty="0"/>
              <a:t>Praktische Tipps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Immer originale Studien für Zitationen heranziehen	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ChatGPT als </a:t>
            </a:r>
            <a:r>
              <a:rPr lang="de-DE" sz="1400" dirty="0">
                <a:solidFill>
                  <a:srgbClr val="00B050"/>
                </a:solidFill>
              </a:rPr>
              <a:t>Ergänzung</a:t>
            </a:r>
            <a:r>
              <a:rPr lang="de-DE" sz="1400" dirty="0"/>
              <a:t>, nicht als Ersatz für fundierte Quellenarbeit nutzen	</a:t>
            </a:r>
          </a:p>
          <a:p>
            <a:endParaRPr lang="de-DE" sz="1400" dirty="0"/>
          </a:p>
          <a:p>
            <a:endParaRPr lang="de-DE" sz="14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06FF74-1E9D-7EF4-7D59-37B7E9B618A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388424" y="4675956"/>
            <a:ext cx="357145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DEB52DE2-4C27-45A1-6202-094C3EC973DF}"/>
              </a:ext>
            </a:extLst>
          </p:cNvPr>
          <p:cNvSpPr txBox="1">
            <a:spLocks/>
          </p:cNvSpPr>
          <p:nvPr/>
        </p:nvSpPr>
        <p:spPr>
          <a:xfrm>
            <a:off x="3328459" y="555700"/>
            <a:ext cx="2683701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400" dirty="0"/>
              <a:t>ChatGPT und Zitate</a:t>
            </a:r>
          </a:p>
        </p:txBody>
      </p:sp>
    </p:spTree>
    <p:extLst>
      <p:ext uri="{BB962C8B-B14F-4D97-AF65-F5344CB8AC3E}">
        <p14:creationId xmlns:p14="http://schemas.microsoft.com/office/powerpoint/2010/main" val="3257268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3707904" y="4227934"/>
            <a:ext cx="52122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de-DE" sz="1300" dirty="0"/>
              <a:t>Leitfaden der Professur 			(</a:t>
            </a:r>
            <a:r>
              <a:rPr lang="de-DE" sz="1100" dirty="0">
                <a:solidFill>
                  <a:srgbClr val="7030A0"/>
                </a:solidFill>
              </a:rPr>
              <a:t>1.5. / Stand: 01.04.2025</a:t>
            </a:r>
            <a:r>
              <a:rPr lang="de-DE" sz="1300" dirty="0"/>
              <a:t>)</a:t>
            </a:r>
          </a:p>
          <a:p>
            <a:pPr marL="400050" indent="-400050">
              <a:buFont typeface="+mj-lt"/>
              <a:buAutoNum type="romanUcPeriod"/>
            </a:pPr>
            <a:r>
              <a:rPr lang="de-DE" sz="1300" dirty="0"/>
              <a:t>Bitte UHH-Orientierungsrahmen lesen 	(</a:t>
            </a:r>
            <a:r>
              <a:rPr lang="de-DE" sz="1100" dirty="0">
                <a:solidFill>
                  <a:srgbClr val="7030A0"/>
                </a:solidFill>
              </a:rPr>
              <a:t>5.4.2. / Stand: 25.04.2024</a:t>
            </a:r>
            <a:r>
              <a:rPr lang="de-DE" sz="1300" dirty="0"/>
              <a:t>)</a:t>
            </a:r>
          </a:p>
          <a:p>
            <a:pPr marL="400050" indent="-400050">
              <a:buFont typeface="+mj-lt"/>
              <a:buAutoNum type="romanUcPeriod"/>
            </a:pPr>
            <a:r>
              <a:rPr lang="de-DE" sz="1300" dirty="0"/>
              <a:t>Empfehlungen für den Umgang mit generativer Künstlicher Intelligenz in Lehre und Prüfungen 	(</a:t>
            </a:r>
            <a:r>
              <a:rPr lang="de-DE" sz="1100" dirty="0">
                <a:solidFill>
                  <a:srgbClr val="7030A0"/>
                </a:solidFill>
              </a:rPr>
              <a:t>5.4.1. / Stand: 24.10.2024</a:t>
            </a:r>
            <a:r>
              <a:rPr lang="de-DE" sz="1300" dirty="0"/>
              <a:t>)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B06FF74-1E9D-7EF4-7D59-37B7E9B618A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748464" y="4793456"/>
            <a:ext cx="307592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DEB52DE2-4C27-45A1-6202-094C3EC973DF}"/>
              </a:ext>
            </a:extLst>
          </p:cNvPr>
          <p:cNvSpPr txBox="1">
            <a:spLocks/>
          </p:cNvSpPr>
          <p:nvPr/>
        </p:nvSpPr>
        <p:spPr>
          <a:xfrm>
            <a:off x="2159225" y="123477"/>
            <a:ext cx="6984775" cy="933961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400" dirty="0"/>
              <a:t>Orientierungsrahmen der UHH zum Umgang mit generativen KI-Systemen in Studium und Lehre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31590"/>
            <a:ext cx="3592293" cy="344679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167012"/>
            <a:ext cx="3907992" cy="297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69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1CA16-668E-6AD9-6C43-248CC35CC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180" y="555526"/>
            <a:ext cx="2487081" cy="503882"/>
          </a:xfrm>
        </p:spPr>
        <p:txBody>
          <a:bodyPr lIns="91440" tIns="45720" rIns="91440" bIns="45720" anchor="t"/>
          <a:lstStyle/>
          <a:p>
            <a:pPr algn="ctr"/>
            <a:r>
              <a:rPr lang="en-US" sz="2400" dirty="0">
                <a:ea typeface="Calibri"/>
              </a:rPr>
              <a:t>Aufgabe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661B4-2579-53E7-F95C-8FFECB9451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7"/>
            <a:ext cx="9144000" cy="4069681"/>
          </a:xfrm>
        </p:spPr>
        <p:txBody>
          <a:bodyPr lIns="91440" tIns="45720" rIns="91440" bIns="45720" anchor="t"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500" dirty="0" err="1">
                <a:latin typeface="+mj-lt"/>
                <a:ea typeface="Calibri"/>
                <a:cs typeface="Calibri"/>
              </a:rPr>
              <a:t>Übungsblatt</a:t>
            </a:r>
            <a:r>
              <a:rPr lang="en-US" sz="1500" dirty="0">
                <a:latin typeface="+mj-lt"/>
                <a:ea typeface="Calibri"/>
                <a:cs typeface="Calibri"/>
              </a:rPr>
              <a:t> </a:t>
            </a:r>
            <a:r>
              <a:rPr lang="en-US" sz="1500" dirty="0" err="1">
                <a:latin typeface="+mj-lt"/>
                <a:ea typeface="Calibri"/>
                <a:cs typeface="Calibri"/>
              </a:rPr>
              <a:t>Zitieren</a:t>
            </a:r>
            <a:r>
              <a:rPr lang="en-US" sz="1500" dirty="0">
                <a:latin typeface="+mj-lt"/>
                <a:ea typeface="Calibri"/>
                <a:cs typeface="Calibri"/>
              </a:rPr>
              <a:t> [</a:t>
            </a:r>
            <a:r>
              <a:rPr lang="en-US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5.2.</a:t>
            </a:r>
            <a:r>
              <a:rPr lang="en-US" sz="1500" dirty="0">
                <a:latin typeface="+mj-lt"/>
                <a:ea typeface="Calibri"/>
                <a:cs typeface="Calibri"/>
              </a:rPr>
              <a:t>]</a:t>
            </a:r>
          </a:p>
          <a:p>
            <a:pPr marL="1028700" lvl="1">
              <a:buFont typeface="Courier New" panose="02070309020205020404" pitchFamily="49" charset="0"/>
              <a:buChar char="o"/>
            </a:pPr>
            <a:r>
              <a:rPr lang="en-US" sz="1500" dirty="0" err="1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Lösungen</a:t>
            </a:r>
            <a:r>
              <a:rPr lang="en-US" sz="15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 err="1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lang="en-US" sz="15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 err="1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blauem</a:t>
            </a:r>
            <a:r>
              <a:rPr lang="en-US" sz="15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Feld </a:t>
            </a:r>
            <a:r>
              <a:rPr lang="en-US" sz="1500" dirty="0" err="1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verdeckt</a:t>
            </a:r>
            <a:r>
              <a:rPr lang="en-US" sz="15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		(</a:t>
            </a:r>
            <a:r>
              <a:rPr lang="en-US" sz="1500" dirty="0" err="1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Löschen</a:t>
            </a:r>
            <a:r>
              <a:rPr lang="en-US" sz="1500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 err="1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lang="en-US" sz="1500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500" dirty="0" err="1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Abgleich</a:t>
            </a:r>
            <a:r>
              <a:rPr lang="en-US" sz="150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028700" lvl="1">
              <a:buFont typeface="Courier New" panose="02070309020205020404" pitchFamily="49" charset="0"/>
              <a:buChar char="o"/>
            </a:pPr>
            <a:endParaRPr lang="en-US" sz="1500" dirty="0"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500" dirty="0">
              <a:latin typeface="+mj-lt"/>
              <a:ea typeface="Calibri"/>
              <a:cs typeface="Calibri"/>
            </a:endParaRPr>
          </a:p>
          <a:p>
            <a:r>
              <a:rPr lang="en-US" sz="1500" u="sng" dirty="0" err="1">
                <a:latin typeface="+mj-lt"/>
                <a:ea typeface="Calibri"/>
                <a:cs typeface="Calibri"/>
              </a:rPr>
              <a:t>Hausaufgaben</a:t>
            </a:r>
            <a:r>
              <a:rPr lang="en-US" sz="1500" u="sng" dirty="0">
                <a:latin typeface="+mj-lt"/>
                <a:ea typeface="Calibri"/>
                <a:cs typeface="Calibri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500" dirty="0">
                <a:latin typeface="+mj-lt"/>
                <a:ea typeface="Calibri"/>
                <a:cs typeface="Calibri"/>
              </a:rPr>
              <a:t>3 Seiten Textentwurf d. Hausarbeit incl. Gliederung +  3 Quellen an </a:t>
            </a:r>
            <a:r>
              <a:rPr lang="de-DE" sz="1500" dirty="0" err="1">
                <a:latin typeface="+mj-lt"/>
                <a:ea typeface="Calibri"/>
                <a:cs typeface="Calibri"/>
              </a:rPr>
              <a:t>Partner:in</a:t>
            </a:r>
            <a:r>
              <a:rPr lang="de-DE" sz="1500" dirty="0">
                <a:latin typeface="+mj-lt"/>
                <a:ea typeface="Calibri"/>
                <a:cs typeface="Calibri"/>
              </a:rPr>
              <a:t> senden </a:t>
            </a:r>
            <a:r>
              <a:rPr lang="de-DE" sz="1500" dirty="0">
                <a:solidFill>
                  <a:srgbClr val="FF0000"/>
                </a:solidFill>
                <a:latin typeface="+mj-lt"/>
                <a:ea typeface="Calibri"/>
                <a:cs typeface="Calibri"/>
              </a:rPr>
              <a:t>&amp;</a:t>
            </a:r>
            <a:r>
              <a:rPr lang="de-DE" sz="1500" dirty="0">
                <a:latin typeface="+mj-lt"/>
                <a:ea typeface="Calibri"/>
                <a:cs typeface="Calibri"/>
              </a:rPr>
              <a:t> auf </a:t>
            </a:r>
            <a:r>
              <a:rPr lang="de-DE" sz="1500" dirty="0">
                <a:solidFill>
                  <a:srgbClr val="FF0000"/>
                </a:solidFill>
                <a:latin typeface="+mj-lt"/>
                <a:ea typeface="Calibri"/>
                <a:cs typeface="Calibri"/>
              </a:rPr>
              <a:t>OpenOlat</a:t>
            </a:r>
            <a:r>
              <a:rPr lang="de-DE" sz="1500" dirty="0">
                <a:latin typeface="+mj-lt"/>
                <a:ea typeface="Calibri"/>
                <a:cs typeface="Calibri"/>
              </a:rPr>
              <a:t> hochladen [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OpenOlat 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  <a:sym typeface="Wingdings" panose="05000000000000000000" pitchFamily="2" charset="2"/>
              </a:rPr>
              <a:t> IGK2 Hausaufgaben  Erstentwurf</a:t>
            </a:r>
            <a:r>
              <a:rPr lang="de-DE" sz="1500" dirty="0">
                <a:latin typeface="+mj-lt"/>
                <a:ea typeface="Calibri"/>
                <a:cs typeface="Calibri"/>
                <a:sym typeface="Wingdings" panose="05000000000000000000" pitchFamily="2" charset="2"/>
              </a:rPr>
              <a:t>]</a:t>
            </a:r>
            <a:r>
              <a:rPr lang="de-DE" sz="1500" dirty="0">
                <a:latin typeface="+mj-lt"/>
                <a:ea typeface="Calibri"/>
                <a:cs typeface="Calibri"/>
              </a:rPr>
              <a:t> (</a:t>
            </a:r>
            <a:r>
              <a:rPr lang="de-DE" sz="1500" dirty="0">
                <a:solidFill>
                  <a:srgbClr val="FF0000"/>
                </a:solidFill>
                <a:latin typeface="+mj-lt"/>
                <a:ea typeface="Calibri"/>
                <a:cs typeface="Calibri"/>
              </a:rPr>
              <a:t>bis 28.05.2024</a:t>
            </a:r>
            <a:r>
              <a:rPr lang="de-DE" sz="1500" dirty="0">
                <a:latin typeface="+mj-lt"/>
                <a:ea typeface="Calibri"/>
                <a:cs typeface="Calibri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500" dirty="0">
                <a:latin typeface="+mj-lt"/>
                <a:ea typeface="Calibri"/>
                <a:cs typeface="Calibri"/>
              </a:rPr>
              <a:t>Leitfaden der Professur lesen (</a:t>
            </a:r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8 Seiten</a:t>
            </a:r>
            <a:r>
              <a:rPr lang="de-DE" sz="1500" dirty="0">
                <a:latin typeface="+mj-lt"/>
                <a:ea typeface="Calibri"/>
                <a:cs typeface="Calibri"/>
              </a:rPr>
              <a:t>) [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1.6.</a:t>
            </a:r>
            <a:r>
              <a:rPr lang="de-DE" sz="1500" dirty="0">
                <a:latin typeface="+mj-lt"/>
                <a:ea typeface="Calibri"/>
                <a:cs typeface="Calibri"/>
              </a:rPr>
              <a:t>] und Video von Prof. Saam dazu schauen (</a:t>
            </a:r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26min</a:t>
            </a:r>
            <a:r>
              <a:rPr lang="de-DE" sz="1500" dirty="0">
                <a:latin typeface="+mj-lt"/>
                <a:ea typeface="Calibri"/>
                <a:cs typeface="Calibri"/>
              </a:rPr>
              <a:t>) [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5.3.2.</a:t>
            </a:r>
            <a:r>
              <a:rPr lang="de-DE" sz="1500" dirty="0">
                <a:latin typeface="+mj-lt"/>
                <a:ea typeface="Calibri"/>
                <a:cs typeface="Calibri"/>
              </a:rPr>
              <a:t>]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500" dirty="0">
                <a:latin typeface="+mj-lt"/>
                <a:ea typeface="Calibri"/>
                <a:cs typeface="Calibri"/>
              </a:rPr>
              <a:t>(I) UHH KI Guidelines lesen (</a:t>
            </a:r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13 Seiten</a:t>
            </a:r>
            <a:r>
              <a:rPr lang="de-DE" sz="1500" dirty="0">
                <a:latin typeface="+mj-lt"/>
                <a:ea typeface="Calibri"/>
                <a:cs typeface="Calibri"/>
              </a:rPr>
              <a:t>) [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5.4.1.</a:t>
            </a:r>
            <a:r>
              <a:rPr lang="de-DE" sz="1500" dirty="0">
                <a:latin typeface="+mj-lt"/>
                <a:ea typeface="Calibri"/>
                <a:cs typeface="Calibri"/>
              </a:rPr>
              <a:t>] und (II) UHH Empfehlungen für Lehrende (</a:t>
            </a:r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3 Seiten</a:t>
            </a:r>
            <a:r>
              <a:rPr lang="de-DE" sz="1500" dirty="0">
                <a:latin typeface="+mj-lt"/>
                <a:ea typeface="Calibri"/>
                <a:cs typeface="Calibri"/>
              </a:rPr>
              <a:t>) [</a:t>
            </a:r>
            <a:r>
              <a:rPr lang="de-DE" sz="1500" dirty="0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5.4.2.</a:t>
            </a:r>
            <a:r>
              <a:rPr lang="de-DE" sz="1500" dirty="0">
                <a:latin typeface="+mj-lt"/>
                <a:ea typeface="Calibri"/>
                <a:cs typeface="Calibri"/>
              </a:rPr>
              <a:t>]</a:t>
            </a:r>
          </a:p>
          <a:p>
            <a:pPr marL="342900" indent="-342900">
              <a:buFont typeface="+mj-lt"/>
              <a:buAutoNum type="arabicPeriod"/>
            </a:pPr>
            <a:endParaRPr lang="de-DE" sz="1500" dirty="0">
              <a:latin typeface="+mj-lt"/>
              <a:ea typeface="Calibri"/>
              <a:cs typeface="Calibri"/>
            </a:endParaRPr>
          </a:p>
          <a:p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Entschuldigt für die doch vielen Hausaufgaben!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500" dirty="0">
                <a:solidFill>
                  <a:srgbClr val="3C515B"/>
                </a:solidFill>
                <a:latin typeface="+mj-lt"/>
                <a:ea typeface="Calibri"/>
                <a:cs typeface="Calibri"/>
              </a:rPr>
              <a:t>4 spannende Prompts auch heute auf OpenOlat!</a:t>
            </a:r>
          </a:p>
          <a:p>
            <a:endParaRPr lang="de-DE" sz="1500" dirty="0">
              <a:solidFill>
                <a:srgbClr val="7030A0"/>
              </a:solidFill>
              <a:latin typeface="+mj-lt"/>
              <a:ea typeface="Calibri"/>
              <a:cs typeface="Calibri"/>
            </a:endParaRPr>
          </a:p>
          <a:p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Tipp: </a:t>
            </a:r>
            <a:r>
              <a:rPr lang="de-DE" sz="1500" dirty="0">
                <a:latin typeface="+mj-lt"/>
                <a:ea typeface="Calibri"/>
                <a:cs typeface="Calibri"/>
              </a:rPr>
              <a:t>Lasst euch alles von </a:t>
            </a:r>
            <a:r>
              <a:rPr lang="de-DE" sz="1500" dirty="0" err="1">
                <a:solidFill>
                  <a:srgbClr val="0070C0"/>
                </a:solidFill>
                <a:latin typeface="+mj-lt"/>
                <a:ea typeface="Calibri"/>
                <a:cs typeface="Calibri"/>
              </a:rPr>
              <a:t>NaturalReader</a:t>
            </a:r>
            <a:r>
              <a:rPr lang="de-DE" sz="1500" dirty="0">
                <a:latin typeface="+mj-lt"/>
                <a:ea typeface="Calibri"/>
                <a:cs typeface="Calibri"/>
              </a:rPr>
              <a:t> auf 4x Speed vorlesen (</a:t>
            </a:r>
            <a:r>
              <a:rPr lang="de-DE" sz="1500" dirty="0">
                <a:latin typeface="+mj-lt"/>
                <a:ea typeface="Calibri"/>
                <a:cs typeface="Calibri"/>
                <a:hlinkClick r:id="rId2"/>
              </a:rPr>
              <a:t>https://www.naturalreaders.com/online/</a:t>
            </a:r>
            <a:r>
              <a:rPr lang="de-DE" sz="1500" dirty="0">
                <a:latin typeface="+mj-lt"/>
                <a:ea typeface="Calibri"/>
                <a:cs typeface="Calibri"/>
              </a:rPr>
              <a:t>)</a:t>
            </a:r>
            <a:r>
              <a:rPr lang="de-DE" sz="1500" dirty="0">
                <a:solidFill>
                  <a:srgbClr val="7030A0"/>
                </a:solidFill>
                <a:latin typeface="+mj-lt"/>
                <a:ea typeface="Calibri"/>
                <a:cs typeface="Calibri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US" sz="1500" dirty="0">
              <a:latin typeface="+mj-lt"/>
              <a:ea typeface="Calibri"/>
              <a:cs typeface="Calibri"/>
            </a:endParaRPr>
          </a:p>
          <a:p>
            <a:endParaRPr lang="en-US" sz="1500" dirty="0">
              <a:latin typeface="+mj-lt"/>
              <a:ea typeface="Calibri"/>
              <a:cs typeface="Calibri"/>
            </a:endParaRPr>
          </a:p>
          <a:p>
            <a:endParaRPr lang="en-US" sz="1500" dirty="0">
              <a:latin typeface="+mj-lt"/>
              <a:ea typeface="Calibri"/>
              <a:cs typeface="Calibri"/>
            </a:endParaRPr>
          </a:p>
          <a:p>
            <a:endParaRPr lang="en-US" sz="1500" dirty="0">
              <a:latin typeface="+mj-lt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C3FE3-D3FF-D981-B1E8-AFA4A1996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675956"/>
            <a:ext cx="285137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4925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967916-277F-0934-E8E0-19FDB4F48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8580" y="530525"/>
            <a:ext cx="1533500" cy="503882"/>
          </a:xfrm>
        </p:spPr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0569354-2E94-FB3D-C119-B703D9CC75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496" y="1131590"/>
            <a:ext cx="9108503" cy="401191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100" dirty="0">
                <a:solidFill>
                  <a:srgbClr val="00B0F0"/>
                </a:solidFill>
              </a:rPr>
              <a:t>[1]</a:t>
            </a:r>
            <a:r>
              <a:rPr lang="de-DE" sz="1100" dirty="0"/>
              <a:t> </a:t>
            </a:r>
            <a:r>
              <a:rPr lang="en-US" sz="1100" dirty="0"/>
              <a:t>McAdoo, T. (2023). How to cite ChatGPT. APA Style Blog. https://apastyle.apa.org/blog/how-to-cite-chatgpt </a:t>
            </a:r>
            <a:endParaRPr lang="de-DE" sz="1100" dirty="0"/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100" dirty="0">
                <a:solidFill>
                  <a:srgbClr val="00B0F0"/>
                </a:solidFill>
              </a:rPr>
              <a:t>[2]</a:t>
            </a:r>
            <a:r>
              <a:rPr lang="de-DE" sz="1100" dirty="0"/>
              <a:t> </a:t>
            </a:r>
            <a:r>
              <a:rPr lang="de-DE" sz="1100" dirty="0" err="1"/>
              <a:t>Swaen</a:t>
            </a:r>
            <a:r>
              <a:rPr lang="de-DE" sz="1100" dirty="0"/>
              <a:t>, B. (2014, Dezember 23). Verweise im Text laut APA-Richtlinien. </a:t>
            </a:r>
            <a:r>
              <a:rPr lang="de-DE" sz="1100" dirty="0" err="1"/>
              <a:t>Scribbr</a:t>
            </a:r>
            <a:r>
              <a:rPr lang="de-DE" sz="1100" dirty="0"/>
              <a:t>. </a:t>
            </a:r>
            <a:r>
              <a:rPr lang="de-DE" sz="1100" dirty="0">
                <a:hlinkClick r:id="rId2"/>
              </a:rPr>
              <a:t>https://www.scribbr.de/apa-standard/verweise-im-text-laut-apa-standard/</a:t>
            </a:r>
            <a:r>
              <a:rPr lang="de-DE" sz="1100" dirty="0"/>
              <a:t>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de-DE" sz="11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00D7A04-F02A-20A3-0C14-94F288E3B67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053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146F15-2863-B3B9-2934-BDF7FE36B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532088"/>
            <a:ext cx="7200800" cy="503882"/>
          </a:xfrm>
        </p:spPr>
        <p:txBody>
          <a:bodyPr/>
          <a:lstStyle/>
          <a:p>
            <a:pPr algn="ctr"/>
            <a:r>
              <a:rPr lang="de-DE" dirty="0"/>
              <a:t>Dokumentation der KI-Nutzung für den Foliensatz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5715D5-9385-873D-996D-60F0A5FCFB8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19</a:t>
            </a:fld>
            <a:endParaRPr lang="de-DE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179513" y="1269667"/>
          <a:ext cx="8712966" cy="34975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04322">
                  <a:extLst>
                    <a:ext uri="{9D8B030D-6E8A-4147-A177-3AD203B41FA5}">
                      <a16:colId xmlns:a16="http://schemas.microsoft.com/office/drawing/2014/main" val="617976397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2081076122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1594044574"/>
                    </a:ext>
                  </a:extLst>
                </a:gridCol>
              </a:tblGrid>
              <a:tr h="370957"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Arbeitsschritt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/>
                        <a:t>Eingesetzte(s) KI-System(e)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Beschreibung der Verwendungsweise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676572662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Strukturvorschlag für die </a:t>
                      </a:r>
                      <a:r>
                        <a:rPr lang="de-DE" sz="1050" dirty="0" err="1"/>
                        <a:t>Slides</a:t>
                      </a:r>
                      <a:endParaRPr lang="de-DE" sz="1050" dirty="0"/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Erste Erstellung einer logischen Struktur für das Folienset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951820957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Inhaltsgenerierung &amp; Brainstorming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Entwicklung der inhaltlichen Kernelemente und thematische Gliederung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263284202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Integration menschlicher Inhalte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 &amp; Menschliche Beiträge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Hilfswissenschaftler David Bechler lieferte Inhaltsvorlagen als Referenzen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4250542296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Überarbeitung &amp; Anpassung für SS 25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Aktualisierung und Verfeinerung der Inhalte für das Sommersemester 25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548986310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Wording &amp; sprachliche Feinabstimmung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Anpassung von Formulierungen nach präzisen Anweisungen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191424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1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457290-10AE-AF5B-B553-AC592C986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8598" y="583595"/>
            <a:ext cx="2246803" cy="503882"/>
          </a:xfrm>
        </p:spPr>
        <p:txBody>
          <a:bodyPr/>
          <a:lstStyle/>
          <a:p>
            <a:pPr algn="ctr"/>
            <a:r>
              <a:rPr lang="de-DE" sz="2400" dirty="0"/>
              <a:t>Richtig zitieren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70F8443-6F71-9C61-61FD-8D1CFD0D69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 fontScale="92500" lnSpcReduction="10000"/>
          </a:bodyPr>
          <a:lstStyle/>
          <a:p>
            <a:r>
              <a:rPr lang="de-DE" sz="1400" dirty="0">
                <a:latin typeface="+mn-lt"/>
                <a:hlinkClick r:id="rId2"/>
              </a:rPr>
              <a:t>Leitfaden der Professur</a:t>
            </a:r>
            <a:r>
              <a:rPr lang="de-DE" sz="1400" dirty="0">
                <a:latin typeface="+mn-lt"/>
              </a:rPr>
              <a:t> 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8 Seiten</a:t>
            </a:r>
            <a:r>
              <a:rPr lang="de-DE" sz="1400" dirty="0">
                <a:latin typeface="+mn-lt"/>
              </a:rPr>
              <a:t>) lesen und beachten			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+ Video dazu von Prof. Saam</a:t>
            </a:r>
            <a:r>
              <a:rPr lang="de-DE" sz="1400" dirty="0">
                <a:latin typeface="+mn-lt"/>
              </a:rPr>
              <a:t> [</a:t>
            </a:r>
            <a:r>
              <a:rPr lang="de-DE" sz="1400" dirty="0">
                <a:solidFill>
                  <a:srgbClr val="0070C0"/>
                </a:solidFill>
                <a:latin typeface="+mn-lt"/>
              </a:rPr>
              <a:t>1.6.</a:t>
            </a:r>
            <a:r>
              <a:rPr lang="de-DE" sz="1400" dirty="0">
                <a:latin typeface="+mn-lt"/>
              </a:rPr>
              <a:t>])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Verwendung des empfohlenen APA-Zitierstils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Präzise Zitierung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Genauigkeit bei Seitenangaben: 		wörtliche und indirekte Zitate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Zusatz bei Übersetzungen: 			"(Übersetzung d. Verf.)"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bei direkten Zitaten</a:t>
            </a:r>
            <a:r>
              <a:rPr lang="de-DE" sz="1400" dirty="0">
                <a:latin typeface="+mn-lt"/>
              </a:rPr>
              <a:t>)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Häufigkeit und Art der Zitate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Regel: 2-3 indirekte Zitate pro Seite der Arbeit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Variation möglich: abhängig von Quellendichte und Eigenanteil der Argumentation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Allgemeinwissen vs. Spezialwissen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Ohne Quelle: 		Allgemein bekanntes Wissen (z.B. Hauptstadt von Frankreich)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Mit Quelle: 		Spezialwissen und fachspezifische Inhalte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was jemand mit Abitur nicht weiß</a:t>
            </a:r>
            <a:r>
              <a:rPr lang="de-DE" sz="1400" dirty="0">
                <a:latin typeface="+mn-lt"/>
              </a:rPr>
              <a:t>)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Konsistenz in der Zitierung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Jede Wiedergabe von Gedanken aus einer Quelle erfordert neue Seitenangabe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A13A48B-DC40-D0EC-11DD-674304B4CDB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4770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149F74-7457-F814-E5C8-D5D1DC42F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3708" y="573634"/>
            <a:ext cx="5256584" cy="503882"/>
          </a:xfrm>
        </p:spPr>
        <p:txBody>
          <a:bodyPr/>
          <a:lstStyle/>
          <a:p>
            <a:pPr algn="ctr"/>
            <a:r>
              <a:rPr lang="de-DE" sz="2400" dirty="0"/>
              <a:t>Wichtigkeit korrekter Zitierweise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44478A-DEA6-26E4-A3EC-77727DDEE5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08112"/>
            <a:ext cx="9144000" cy="4135388"/>
          </a:xfrm>
        </p:spPr>
        <p:txBody>
          <a:bodyPr>
            <a:noAutofit/>
          </a:bodyPr>
          <a:lstStyle/>
          <a:p>
            <a:r>
              <a:rPr lang="de-DE" sz="1400" u="sng" dirty="0">
                <a:latin typeface="+mn-lt"/>
              </a:rPr>
              <a:t>Grundanforderungen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Korrektes Zitieren: 	Basis für wissenschaftliche Arbeiten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Erfordernis: 		Textverweis mit Seitenzahl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Nutzung von AI-Tools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Output von Tools wie ChatGPT bedarf kritischer Überarbeitung	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ihr seid verantwortlich</a:t>
            </a:r>
            <a:r>
              <a:rPr lang="de-DE" sz="1400" dirty="0">
                <a:latin typeface="+mn-lt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Konsequenzen bei Fehlern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Wiederholte/kritische Fehler: 		Nichtbestehen der Arbeit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Quellenangaben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Zwingend: Verweis im Text („Kurzbeleg) und Eintrag im Literaturverzeichnis („Vollbeleg“)		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Fehlende/unvollständige Angaben = Plagiat								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oft sehr streng</a:t>
            </a:r>
            <a:r>
              <a:rPr lang="de-DE" sz="1400" dirty="0">
                <a:latin typeface="+mn-lt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Nicht Rechtschreibfehler, sondern fehlende präzise Quelleninfo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Wichtig: Korrekte Information zum Auffinden der Quelle und genaue Seitenzahl		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(z.B. Auflage 3, S.71-89)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29AEC19-4E1C-DD52-CD8E-652FF5A29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675956"/>
            <a:ext cx="285137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308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37C595B-380C-B46C-59C4-A56859971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8764"/>
            <a:ext cx="9144000" cy="4084736"/>
          </a:xfrm>
        </p:spPr>
        <p:txBody>
          <a:bodyPr>
            <a:norm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Standard der American Psychological </a:t>
            </a:r>
            <a:r>
              <a:rPr lang="de-DE" sz="1400" dirty="0" err="1">
                <a:latin typeface="+mn-lt"/>
              </a:rPr>
              <a:t>Association</a:t>
            </a:r>
            <a:r>
              <a:rPr lang="de-DE" sz="1400" dirty="0">
                <a:latin typeface="+mn-lt"/>
              </a:rPr>
              <a:t> (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APA</a:t>
            </a:r>
            <a:r>
              <a:rPr lang="de-DE" sz="1400" dirty="0">
                <a:latin typeface="+mn-lt"/>
              </a:rPr>
              <a:t>) für akademisches Schreiben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Zitat im Text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Kurzverweis direkt nach Zitat/Paraphrase: (Autor, Jahr, Seite)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Beispiel</a:t>
            </a:r>
            <a:r>
              <a:rPr lang="de-DE" sz="1400">
                <a:latin typeface="+mn-lt"/>
              </a:rPr>
              <a:t>: 	(</a:t>
            </a:r>
            <a:r>
              <a:rPr lang="de-DE" sz="1400" dirty="0">
                <a:latin typeface="+mn-lt"/>
              </a:rPr>
              <a:t>Müller, 2019, S. 23)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Literaturverzeichnis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Vollständige Quellenangabe am Ende der Arbeit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Beispiel: 	„Müller, T. (2019). Quellen richtig zitieren und belegen: Eine Anleitung (2. Aufl.). Springer.“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Bedeutung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Sicherstellung von Nachvollziehbarkeit und Integrität wissenschaftlicher Arbeiten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Schutz vor </a:t>
            </a:r>
            <a:r>
              <a:rPr lang="de-DE" sz="1400" dirty="0" err="1">
                <a:latin typeface="+mn-lt"/>
              </a:rPr>
              <a:t>Plagiarismus</a:t>
            </a:r>
            <a:r>
              <a:rPr lang="de-DE" sz="1400" dirty="0">
                <a:latin typeface="+mn-lt"/>
              </a:rPr>
              <a:t> und unrechtmäßiger Nutzung geistigen Eigentums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Einheitliche Formatierung für Klarheit und kohärente Darstellung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Unterstützung durch Zitationssoftware und Tools						(</a:t>
            </a:r>
            <a:r>
              <a:rPr lang="de-DE" sz="1400" dirty="0" err="1">
                <a:solidFill>
                  <a:srgbClr val="7030A0"/>
                </a:solidFill>
                <a:latin typeface="+mn-lt"/>
              </a:rPr>
              <a:t>Citavi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, </a:t>
            </a:r>
            <a:r>
              <a:rPr lang="de-DE" sz="1400" dirty="0" err="1">
                <a:solidFill>
                  <a:srgbClr val="7030A0"/>
                </a:solidFill>
                <a:latin typeface="+mn-lt"/>
              </a:rPr>
              <a:t>Zotero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, </a:t>
            </a:r>
            <a:r>
              <a:rPr lang="de-DE" sz="1400" dirty="0" err="1">
                <a:solidFill>
                  <a:srgbClr val="7030A0"/>
                </a:solidFill>
                <a:latin typeface="+mn-lt"/>
              </a:rPr>
              <a:t>BibTeX</a:t>
            </a:r>
            <a:r>
              <a:rPr lang="de-DE" sz="1400" dirty="0">
                <a:solidFill>
                  <a:srgbClr val="7030A0"/>
                </a:solidFill>
                <a:latin typeface="+mn-lt"/>
              </a:rPr>
              <a:t> etc.</a:t>
            </a:r>
            <a:r>
              <a:rPr lang="de-DE" sz="1400" dirty="0">
                <a:latin typeface="+mn-lt"/>
              </a:rPr>
              <a:t>)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693421-C801-450C-CF78-2E7F66CC92A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C79BB48A-D5A6-77AC-75D3-C41AFCDF4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708" y="555526"/>
            <a:ext cx="2486025" cy="503238"/>
          </a:xfrm>
        </p:spPr>
        <p:txBody>
          <a:bodyPr/>
          <a:lstStyle/>
          <a:p>
            <a:pPr algn="ctr"/>
            <a:r>
              <a:rPr lang="de-DE" sz="2400" dirty="0"/>
              <a:t>APA Zitierstil</a:t>
            </a:r>
          </a:p>
        </p:txBody>
      </p:sp>
    </p:spTree>
    <p:extLst>
      <p:ext uri="{BB962C8B-B14F-4D97-AF65-F5344CB8AC3E}">
        <p14:creationId xmlns:p14="http://schemas.microsoft.com/office/powerpoint/2010/main" val="117214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AFCFD5-4F3B-FF2B-5EAC-68CF7540FB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8764"/>
            <a:ext cx="9144000" cy="4084736"/>
          </a:xfrm>
        </p:spPr>
        <p:txBody>
          <a:bodyPr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de-DE" sz="1400" u="sng" dirty="0"/>
              <a:t>Direkte Zitate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Einzelautor: 				„Ein einheitlicher Zitierstil ist wichtig“ (Müller, 2019, S. 23).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Mit Autorennennung im Satz: 	Müller (2019, S. 23) betont: „Ein einheitlicher Zitierstil ist wichtig.“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endParaRPr lang="de-DE" sz="1400" dirty="0"/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de-DE" sz="1400" u="sng" dirty="0"/>
              <a:t>Indirekte Zitate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Allgemeine Erwähnung: 		Eine frühere Studie über X und Y zeigt … (Müller, 2019).</a:t>
            </a:r>
          </a:p>
          <a:p>
            <a:pPr marL="342900" indent="-342900">
              <a:spcBef>
                <a:spcPts val="80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Spezifische Attribution: 		Müller (2019) findet, dass sich die Forschung mit … beschäftigt.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61C59F-D7CA-A0DD-4F89-D925AA82E6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F5A7F578-CF37-E5DC-7183-7944EFFC2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926" y="411510"/>
            <a:ext cx="4680148" cy="503238"/>
          </a:xfrm>
        </p:spPr>
        <p:txBody>
          <a:bodyPr/>
          <a:lstStyle/>
          <a:p>
            <a:pPr algn="ctr"/>
            <a:r>
              <a:rPr lang="de-DE" sz="2400" dirty="0"/>
              <a:t>APA-Verweise im Text - Grundlagen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A6EE64E-EE53-3E0B-8A96-6E641A4A13EE}"/>
              </a:ext>
            </a:extLst>
          </p:cNvPr>
          <p:cNvSpPr txBox="1"/>
          <p:nvPr/>
        </p:nvSpPr>
        <p:spPr>
          <a:xfrm>
            <a:off x="3923928" y="4675956"/>
            <a:ext cx="4559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Quelle: </a:t>
            </a:r>
          </a:p>
          <a:p>
            <a:r>
              <a:rPr lang="de-DE" sz="1000" dirty="0" err="1"/>
              <a:t>Scribbr</a:t>
            </a:r>
            <a:r>
              <a:rPr lang="de-DE" sz="1000" dirty="0"/>
              <a:t>: </a:t>
            </a:r>
            <a:r>
              <a:rPr lang="de-DE" sz="1000" dirty="0">
                <a:hlinkClick r:id="rId2"/>
              </a:rPr>
              <a:t>https://www.scribbr.de/apa-standard/verweise-im-text-laut-apa-standard/</a:t>
            </a:r>
            <a:r>
              <a:rPr lang="de-DE" sz="1000" dirty="0"/>
              <a:t>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11FAC28-A77C-E205-615A-A11A6DB08DAD}"/>
              </a:ext>
            </a:extLst>
          </p:cNvPr>
          <p:cNvSpPr txBox="1"/>
          <p:nvPr/>
        </p:nvSpPr>
        <p:spPr>
          <a:xfrm>
            <a:off x="3767475" y="4834129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231617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37C595B-380C-B46C-59C4-A56859971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8764"/>
            <a:ext cx="9144000" cy="4084736"/>
          </a:xfrm>
        </p:spPr>
        <p:txBody>
          <a:bodyPr>
            <a:normAutofit lnSpcReduction="10000"/>
          </a:bodyPr>
          <a:lstStyle/>
          <a:p>
            <a:r>
              <a:rPr lang="de-DE" sz="1400" u="sng" dirty="0">
                <a:latin typeface="+mn-lt"/>
              </a:rPr>
              <a:t>Zitate mit zwei Autoren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„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Ein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einheitlicher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Zitierstil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ist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wichtig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“ (Müller </a:t>
            </a:r>
            <a:r>
              <a:rPr lang="en-GB" sz="1400" dirty="0">
                <a:solidFill>
                  <a:srgbClr val="1B2B68"/>
                </a:solidFill>
                <a:highlight>
                  <a:srgbClr val="D9EAD3"/>
                </a:highlight>
                <a:latin typeface="Calibri"/>
                <a:ea typeface="Times New Roman"/>
                <a:cs typeface="Times New Roman"/>
                <a:sym typeface="Times New Roman"/>
              </a:rPr>
              <a:t>&amp;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1400" dirty="0" err="1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Neuer</a:t>
            </a:r>
            <a:r>
              <a:rPr lang="en-GB" sz="1400" dirty="0">
                <a:solidFill>
                  <a:srgbClr val="1B2B68"/>
                </a:solidFill>
                <a:latin typeface="Calibri"/>
                <a:ea typeface="Times New Roman"/>
                <a:cs typeface="Times New Roman"/>
                <a:sym typeface="Times New Roman"/>
              </a:rPr>
              <a:t>, 2019, S. 23).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Drei oder mehr Autoren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E2001A"/>
                </a:solidFill>
                <a:latin typeface="Calibri"/>
              </a:rPr>
              <a:t>Neuer, Robben &amp; </a:t>
            </a:r>
            <a:r>
              <a:rPr lang="de-DE" sz="1400" dirty="0" err="1">
                <a:solidFill>
                  <a:srgbClr val="E2001A"/>
                </a:solidFill>
                <a:latin typeface="Calibri"/>
              </a:rPr>
              <a:t>Alaba</a:t>
            </a:r>
            <a:r>
              <a:rPr lang="de-DE" sz="1400" dirty="0">
                <a:solidFill>
                  <a:srgbClr val="E2001A"/>
                </a:solidFill>
                <a:latin typeface="Calibri"/>
              </a:rPr>
              <a:t> </a:t>
            </a:r>
            <a:r>
              <a:rPr lang="de-DE" sz="1400" dirty="0">
                <a:solidFill>
                  <a:srgbClr val="3B515B"/>
                </a:solidFill>
                <a:latin typeface="Calibri"/>
              </a:rPr>
              <a:t>(2020) zeigen, dass … 					(</a:t>
            </a:r>
            <a:r>
              <a:rPr lang="de-DE" sz="1400" dirty="0">
                <a:solidFill>
                  <a:srgbClr val="7030A0"/>
                </a:solidFill>
                <a:latin typeface="Calibri"/>
              </a:rPr>
              <a:t>früher bei erstmaliger Nennung verwendet</a:t>
            </a:r>
            <a:r>
              <a:rPr lang="de-DE" sz="1400" dirty="0">
                <a:solidFill>
                  <a:srgbClr val="3B515B"/>
                </a:solidFill>
                <a:latin typeface="Calibri"/>
              </a:rPr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latin typeface="Calibri"/>
              </a:rPr>
              <a:t>Die Forschung zeigt, dass ein Bedarf an … besteht (</a:t>
            </a:r>
            <a:r>
              <a:rPr lang="de-DE" sz="1400" dirty="0">
                <a:solidFill>
                  <a:srgbClr val="009C00"/>
                </a:solidFill>
                <a:latin typeface="Calibri"/>
              </a:rPr>
              <a:t>Neuer et al</a:t>
            </a:r>
            <a:r>
              <a:rPr lang="de-DE" sz="1400" dirty="0">
                <a:solidFill>
                  <a:srgbClr val="3B515B"/>
                </a:solidFill>
                <a:latin typeface="Calibri"/>
              </a:rPr>
              <a:t>., 2020, S. 15).			(</a:t>
            </a:r>
            <a:r>
              <a:rPr lang="de-DE" sz="1400" dirty="0">
                <a:solidFill>
                  <a:srgbClr val="7030A0"/>
                </a:solidFill>
                <a:latin typeface="Calibri"/>
              </a:rPr>
              <a:t>inzwischen der Standard</a:t>
            </a:r>
            <a:r>
              <a:rPr lang="de-DE" sz="1400" dirty="0">
                <a:solidFill>
                  <a:srgbClr val="3B515B"/>
                </a:solidFill>
                <a:latin typeface="Calibri"/>
              </a:rPr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009C00"/>
                </a:solidFill>
                <a:latin typeface="Calibri"/>
              </a:rPr>
              <a:t>Neuer et al. </a:t>
            </a:r>
            <a:r>
              <a:rPr lang="de-DE" sz="1400" dirty="0">
                <a:solidFill>
                  <a:srgbClr val="3B515B"/>
                </a:solidFill>
                <a:latin typeface="Calibri"/>
              </a:rPr>
              <a:t>(2020, S.15) zeigen, dass … 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Zusammenfassung verschiedener Quellen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Mehrere Studien bestätigen: … (Müller, 2019; Neuer &amp; Reus, 2020; Robben, 2017).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Bedeutung konsistenter Zitierweise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Einheitlichkeit der Form fördert Nachvollziehbarkeit und Integrität in der Forschung.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Tipps für die Praxis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Verwendung von </a:t>
            </a:r>
            <a:r>
              <a:rPr lang="de-DE" sz="1400" b="1" dirty="0">
                <a:solidFill>
                  <a:srgbClr val="7030A0"/>
                </a:solidFill>
                <a:latin typeface="+mn-lt"/>
              </a:rPr>
              <a:t>Zitationssoftware</a:t>
            </a:r>
            <a:r>
              <a:rPr lang="de-DE" sz="1400" dirty="0">
                <a:latin typeface="+mn-lt"/>
              </a:rPr>
              <a:t> zur Fehlervermeidung und Effizienzsteigerung.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693421-C801-450C-CF78-2E7F66CC92A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C79BB48A-D5A6-77AC-75D3-C41AFCDF4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7744" y="411510"/>
            <a:ext cx="6120680" cy="503238"/>
          </a:xfrm>
        </p:spPr>
        <p:txBody>
          <a:bodyPr/>
          <a:lstStyle/>
          <a:p>
            <a:pPr algn="ctr"/>
            <a:r>
              <a:rPr lang="de-DE" sz="2400" dirty="0"/>
              <a:t>APA-Verweise im Text - Erweiterte Zitierregeln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D1CB7F-69E0-9E2A-6050-D05741A9F148}"/>
              </a:ext>
            </a:extLst>
          </p:cNvPr>
          <p:cNvSpPr txBox="1"/>
          <p:nvPr/>
        </p:nvSpPr>
        <p:spPr>
          <a:xfrm>
            <a:off x="7433637" y="4852992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Quelle: </a:t>
            </a:r>
            <a:r>
              <a:rPr lang="de-DE" sz="1100" dirty="0" err="1"/>
              <a:t>Scribbr</a:t>
            </a:r>
            <a:endParaRPr lang="de-DE" sz="11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73A2C23-7E7A-83AA-002A-C20A1A600AD3}"/>
              </a:ext>
            </a:extLst>
          </p:cNvPr>
          <p:cNvSpPr txBox="1"/>
          <p:nvPr/>
        </p:nvSpPr>
        <p:spPr>
          <a:xfrm>
            <a:off x="7277184" y="4868381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21892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7EDFA8-7810-6C90-3556-3ACA1491796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</a:t>
            </a:fld>
            <a:endParaRPr lang="de-DE" dirty="0"/>
          </a:p>
        </p:txBody>
      </p:sp>
      <p:graphicFrame>
        <p:nvGraphicFramePr>
          <p:cNvPr id="5" name="Google Shape;109;p29">
            <a:extLst>
              <a:ext uri="{FF2B5EF4-FFF2-40B4-BE49-F238E27FC236}">
                <a16:creationId xmlns:a16="http://schemas.microsoft.com/office/drawing/2014/main" id="{44080550-F34E-A163-B2D9-C3DBED018C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0065820"/>
              </p:ext>
            </p:extLst>
          </p:nvPr>
        </p:nvGraphicFramePr>
        <p:xfrm>
          <a:off x="935595" y="1252968"/>
          <a:ext cx="7272808" cy="32208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36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6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17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sym typeface="Open Sans"/>
                        </a:rPr>
                        <a:t>Autor</a:t>
                      </a:r>
                      <a:endParaRPr sz="1600" b="1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 err="1">
                          <a:sym typeface="Open Sans"/>
                        </a:rPr>
                        <a:t>Verweis</a:t>
                      </a:r>
                      <a:r>
                        <a:rPr lang="en-GB" sz="1600" b="1" dirty="0">
                          <a:sym typeface="Open Sans"/>
                        </a:rPr>
                        <a:t> </a:t>
                      </a:r>
                      <a:r>
                        <a:rPr lang="en-GB" sz="1600" b="1" dirty="0" err="1">
                          <a:sym typeface="Open Sans"/>
                        </a:rPr>
                        <a:t>im</a:t>
                      </a:r>
                      <a:r>
                        <a:rPr lang="en-GB" sz="1600" b="1" dirty="0">
                          <a:sym typeface="Open Sans"/>
                        </a:rPr>
                        <a:t> Text</a:t>
                      </a:r>
                      <a:endParaRPr sz="1600" b="1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78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Kein Autor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(</a:t>
                      </a:r>
                      <a:r>
                        <a:rPr lang="en-GB" sz="1400" dirty="0">
                          <a:highlight>
                            <a:schemeClr val="lt1"/>
                          </a:highlight>
                          <a:sym typeface="Open Sans"/>
                        </a:rPr>
                        <a:t>„</a:t>
                      </a:r>
                      <a:r>
                        <a:rPr lang="en-GB" sz="1400" dirty="0" err="1">
                          <a:sym typeface="Open Sans"/>
                        </a:rPr>
                        <a:t>Titel</a:t>
                      </a:r>
                      <a:r>
                        <a:rPr lang="en-GB" sz="1400" dirty="0">
                          <a:sym typeface="Open Sans"/>
                        </a:rPr>
                        <a:t> der Arbeit</a:t>
                      </a:r>
                      <a:r>
                        <a:rPr lang="en-GB" sz="1400" dirty="0">
                          <a:highlight>
                            <a:schemeClr val="lt1"/>
                          </a:highlight>
                          <a:sym typeface="Open Sans"/>
                        </a:rPr>
                        <a:t>“</a:t>
                      </a:r>
                      <a:r>
                        <a:rPr lang="en-GB" sz="1400" dirty="0">
                          <a:sym typeface="Open Sans"/>
                        </a:rPr>
                        <a:t>, 2019)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82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1 Autor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(</a:t>
                      </a:r>
                      <a:r>
                        <a:rPr lang="en-GB" sz="1400" dirty="0" err="1">
                          <a:sym typeface="Open Sans"/>
                        </a:rPr>
                        <a:t>Mustermann</a:t>
                      </a:r>
                      <a:r>
                        <a:rPr lang="en-GB" sz="1400" dirty="0">
                          <a:sym typeface="Open Sans"/>
                        </a:rPr>
                        <a:t>, 2019)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8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ym typeface="Open Sans"/>
                        </a:rPr>
                        <a:t>2 Autor*innen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(</a:t>
                      </a:r>
                      <a:r>
                        <a:rPr lang="en-GB" sz="1400" dirty="0" err="1">
                          <a:sym typeface="Open Sans"/>
                        </a:rPr>
                        <a:t>Musterfrau</a:t>
                      </a:r>
                      <a:r>
                        <a:rPr lang="en-GB" sz="1400" dirty="0">
                          <a:sym typeface="Open Sans"/>
                        </a:rPr>
                        <a:t> &amp; </a:t>
                      </a:r>
                      <a:r>
                        <a:rPr lang="en-GB" sz="1400" dirty="0" err="1">
                          <a:sym typeface="Open Sans"/>
                        </a:rPr>
                        <a:t>Mustermann</a:t>
                      </a:r>
                      <a:r>
                        <a:rPr lang="en-GB" sz="1400" dirty="0">
                          <a:sym typeface="Open Sans"/>
                        </a:rPr>
                        <a:t>, 2019)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178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3 </a:t>
                      </a:r>
                      <a:r>
                        <a:rPr lang="en-GB" sz="1400" dirty="0" err="1">
                          <a:sym typeface="Open Sans"/>
                        </a:rPr>
                        <a:t>oder</a:t>
                      </a:r>
                      <a:r>
                        <a:rPr lang="en-GB" sz="1400" dirty="0">
                          <a:sym typeface="Open Sans"/>
                        </a:rPr>
                        <a:t> </a:t>
                      </a:r>
                      <a:r>
                        <a:rPr lang="en-GB" sz="1400" dirty="0" err="1">
                          <a:sym typeface="Open Sans"/>
                        </a:rPr>
                        <a:t>mehr</a:t>
                      </a:r>
                      <a:r>
                        <a:rPr lang="en-GB" sz="1400" dirty="0">
                          <a:sym typeface="Open Sans"/>
                        </a:rPr>
                        <a:t> </a:t>
                      </a:r>
                      <a:r>
                        <a:rPr lang="en-GB" sz="1400" dirty="0" err="1">
                          <a:sym typeface="Open Sans"/>
                        </a:rPr>
                        <a:t>Autor</a:t>
                      </a:r>
                      <a:r>
                        <a:rPr lang="en-GB" sz="1400" dirty="0">
                          <a:sym typeface="Open Sans"/>
                        </a:rPr>
                        <a:t>*</a:t>
                      </a:r>
                      <a:r>
                        <a:rPr lang="en-GB" sz="1400" dirty="0" err="1">
                          <a:sym typeface="Open Sans"/>
                        </a:rPr>
                        <a:t>innen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(</a:t>
                      </a:r>
                      <a:r>
                        <a:rPr lang="en-GB" sz="1400" dirty="0" err="1">
                          <a:sym typeface="Open Sans"/>
                        </a:rPr>
                        <a:t>Musterfrau</a:t>
                      </a:r>
                      <a:r>
                        <a:rPr lang="en-GB" sz="1400" dirty="0">
                          <a:sym typeface="Open Sans"/>
                        </a:rPr>
                        <a:t> et al., 2019)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82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Organisation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ym typeface="Open Sans"/>
                        </a:rPr>
                        <a:t>(</a:t>
                      </a:r>
                      <a:r>
                        <a:rPr lang="en-GB" sz="1400" dirty="0" err="1">
                          <a:sym typeface="Open Sans"/>
                        </a:rPr>
                        <a:t>Musterorganisation</a:t>
                      </a:r>
                      <a:r>
                        <a:rPr lang="en-GB" sz="1400" dirty="0">
                          <a:sym typeface="Open Sans"/>
                        </a:rPr>
                        <a:t>, 2019)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itel 1">
            <a:extLst>
              <a:ext uri="{FF2B5EF4-FFF2-40B4-BE49-F238E27FC236}">
                <a16:creationId xmlns:a16="http://schemas.microsoft.com/office/drawing/2014/main" id="{00009C47-F58C-1F70-9713-03ADFEC62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6187" y="555526"/>
            <a:ext cx="3311624" cy="503238"/>
          </a:xfrm>
        </p:spPr>
        <p:txBody>
          <a:bodyPr/>
          <a:lstStyle/>
          <a:p>
            <a:pPr algn="ctr"/>
            <a:r>
              <a:rPr lang="de-DE" sz="2400" dirty="0"/>
              <a:t>APA-Verweise im Text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9D1CB7F-69E0-9E2A-6050-D05741A9F148}"/>
              </a:ext>
            </a:extLst>
          </p:cNvPr>
          <p:cNvSpPr txBox="1"/>
          <p:nvPr/>
        </p:nvSpPr>
        <p:spPr>
          <a:xfrm>
            <a:off x="7177352" y="4771717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Quelle: </a:t>
            </a:r>
            <a:r>
              <a:rPr lang="de-DE" sz="1100" dirty="0" err="1"/>
              <a:t>Scribbr</a:t>
            </a:r>
            <a:endParaRPr lang="de-DE" sz="11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6E8D69D-4F66-297E-0D7D-F7141C7B327E}"/>
              </a:ext>
            </a:extLst>
          </p:cNvPr>
          <p:cNvSpPr txBox="1"/>
          <p:nvPr/>
        </p:nvSpPr>
        <p:spPr>
          <a:xfrm>
            <a:off x="7020899" y="4787106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2745404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449EB6-B22C-BDA9-5FC8-05018DBF99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/>
          </a:bodyPr>
          <a:lstStyle/>
          <a:p>
            <a:r>
              <a:rPr lang="de-DE" sz="1400" b="1" u="sng" dirty="0">
                <a:latin typeface="+mn-lt"/>
              </a:rPr>
              <a:t>Buch</a:t>
            </a:r>
            <a:r>
              <a:rPr lang="de-DE" sz="1400" u="sng" dirty="0">
                <a:latin typeface="+mn-lt"/>
              </a:rPr>
              <a:t>: </a:t>
            </a:r>
            <a:r>
              <a:rPr lang="de-DE" sz="1400" dirty="0">
                <a:latin typeface="+mn-lt"/>
              </a:rPr>
              <a:t>Autor (Jahr). Buchtitel (Auflage). Verlag.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	Müller, T. (2019). Quellen richtig zitieren und belegen: Eine Anleitung (2. Aufl.). Springer.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b="1" u="sng" dirty="0">
                <a:latin typeface="+mn-lt"/>
              </a:rPr>
              <a:t>Zeitung</a:t>
            </a:r>
            <a:r>
              <a:rPr lang="de-DE" sz="1400" u="sng" dirty="0">
                <a:latin typeface="+mn-lt"/>
              </a:rPr>
              <a:t>: 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Autor (Jahr, Tag. Monat). Titel. In 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Zeitung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, Seitenbereich, ggf. URL.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	Müller, T. (2019, 12. März). Mit Doppelspitze. In 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Die Welt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, S. 10,        </a:t>
            </a:r>
            <a:b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</a:b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            https://www.welt.de/2019/12/mit-doppelspitze								</a:t>
            </a:r>
            <a:r>
              <a:rPr lang="de-DE" sz="1400" dirty="0">
                <a:solidFill>
                  <a:srgbClr val="7030A0"/>
                </a:solidFill>
                <a:ea typeface="Times New Roman"/>
                <a:cs typeface="Times New Roman"/>
                <a:sym typeface="Times New Roman"/>
              </a:rPr>
              <a:t>(Beispiellink)</a:t>
            </a:r>
            <a:endParaRPr lang="de-DE" sz="1400" dirty="0">
              <a:latin typeface="+mn-lt"/>
              <a:ea typeface="Times New Roman"/>
              <a:cs typeface="Times New Roman"/>
              <a:sym typeface="Times New Roman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  <a:ea typeface="Times New Roman"/>
              <a:cs typeface="Times New Roman"/>
              <a:sym typeface="Times New Roman"/>
            </a:endParaRPr>
          </a:p>
          <a:p>
            <a:r>
              <a:rPr lang="de-DE" sz="1400" b="1" u="sng" dirty="0">
                <a:latin typeface="+mn-lt"/>
                <a:ea typeface="Times New Roman"/>
                <a:cs typeface="Times New Roman"/>
                <a:sym typeface="Times New Roman"/>
              </a:rPr>
              <a:t>Artikel aus Fachzeitschrift</a:t>
            </a:r>
            <a:r>
              <a:rPr lang="de-DE" sz="1400" u="sng" dirty="0">
                <a:latin typeface="+mn-lt"/>
                <a:ea typeface="Times New Roman"/>
                <a:cs typeface="Times New Roman"/>
                <a:sym typeface="Times New Roman"/>
              </a:rPr>
              <a:t>: 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Autor (Jahr). Artikel. 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Zeitschrift, Band(Heft)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, Seitenbereich, ggf. DOI oder URL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	Müller, T. (2019). Ein Fazit für deine Bachelorarbeit </a:t>
            </a:r>
            <a:r>
              <a:rPr lang="de-DE" sz="1400" dirty="0" err="1">
                <a:latin typeface="+mn-lt"/>
                <a:ea typeface="Times New Roman"/>
                <a:cs typeface="Times New Roman"/>
                <a:sym typeface="Times New Roman"/>
              </a:rPr>
              <a:t>schreiben.</a:t>
            </a:r>
            <a:r>
              <a:rPr lang="de-DE" sz="1400" i="1" dirty="0" err="1">
                <a:latin typeface="+mn-lt"/>
                <a:ea typeface="Times New Roman"/>
                <a:cs typeface="Times New Roman"/>
                <a:sym typeface="Times New Roman"/>
              </a:rPr>
              <a:t>UniSpektrum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, 48(3)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, 19-31.    </a:t>
            </a:r>
            <a:b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</a:b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              https://doi.org./10.1007/s12268-019-z										</a:t>
            </a:r>
            <a:r>
              <a:rPr lang="de-DE" sz="1400" dirty="0">
                <a:solidFill>
                  <a:srgbClr val="7030A0"/>
                </a:solidFill>
                <a:latin typeface="+mn-lt"/>
                <a:ea typeface="Times New Roman"/>
                <a:cs typeface="Times New Roman"/>
                <a:sym typeface="Times New Roman"/>
              </a:rPr>
              <a:t>(Beispiellink)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  <a:ea typeface="Times New Roman"/>
              <a:cs typeface="Times New Roman"/>
              <a:sym typeface="Times New Roman"/>
            </a:endParaRPr>
          </a:p>
          <a:p>
            <a:r>
              <a:rPr lang="de-DE" sz="1400" b="1" u="sng" dirty="0">
                <a:latin typeface="+mn-lt"/>
                <a:ea typeface="Times New Roman"/>
                <a:cs typeface="Times New Roman"/>
                <a:sym typeface="Times New Roman"/>
              </a:rPr>
              <a:t>Internetseite</a:t>
            </a:r>
            <a:r>
              <a:rPr lang="de-DE" sz="1400" u="sng" dirty="0">
                <a:latin typeface="+mn-lt"/>
                <a:ea typeface="Times New Roman"/>
                <a:cs typeface="Times New Roman"/>
                <a:sym typeface="Times New Roman"/>
              </a:rPr>
              <a:t>: 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Autor (Jahr, Tag. Monat). 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Artikel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. Name der Webseite. Ggf. Abrufdatum, URL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	Müller, T. (2019, 12. März). </a:t>
            </a:r>
            <a:r>
              <a:rPr lang="de-DE" sz="1400" i="1" dirty="0">
                <a:latin typeface="+mn-lt"/>
                <a:ea typeface="Times New Roman"/>
                <a:cs typeface="Times New Roman"/>
                <a:sym typeface="Times New Roman"/>
              </a:rPr>
              <a:t>Ein Fazit für deine Bachelorarbeit schreiben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. </a:t>
            </a:r>
            <a:r>
              <a:rPr lang="de-DE" sz="1400" dirty="0" err="1">
                <a:latin typeface="+mn-lt"/>
                <a:ea typeface="Times New Roman"/>
                <a:cs typeface="Times New Roman"/>
                <a:sym typeface="Times New Roman"/>
              </a:rPr>
              <a:t>Scribbr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.</a:t>
            </a:r>
            <a:b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</a:b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              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  <a:hlinkClick r:id="rId2"/>
              </a:rPr>
              <a:t>https://scribbr.de/aufbau -und-gliederung/</a:t>
            </a:r>
            <a:r>
              <a:rPr lang="de-DE" sz="1400" dirty="0" err="1">
                <a:latin typeface="+mn-lt"/>
                <a:ea typeface="Times New Roman"/>
                <a:cs typeface="Times New Roman"/>
                <a:sym typeface="Times New Roman"/>
                <a:hlinkClick r:id="rId2"/>
              </a:rPr>
              <a:t>fazit-bachelorarbeit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  <a:hlinkClick r:id="rId2"/>
              </a:rPr>
              <a:t>/</a:t>
            </a:r>
            <a:r>
              <a:rPr lang="de-DE" sz="1400" dirty="0"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endParaRPr lang="de-DE" sz="1400" b="1" dirty="0">
              <a:latin typeface="+mn-lt"/>
              <a:ea typeface="Times New Roman"/>
              <a:cs typeface="Times New Roman"/>
              <a:sym typeface="Times New Roman"/>
            </a:endParaRPr>
          </a:p>
          <a:p>
            <a:endParaRPr lang="de-DE" sz="1200" dirty="0">
              <a:latin typeface="+mj-lt"/>
            </a:endParaRPr>
          </a:p>
          <a:p>
            <a:r>
              <a:rPr lang="de-DE" sz="1400" dirty="0">
                <a:latin typeface="+mj-lt"/>
              </a:rPr>
              <a:t>(</a:t>
            </a:r>
            <a:r>
              <a:rPr lang="de-DE" sz="1400" dirty="0">
                <a:solidFill>
                  <a:srgbClr val="7030A0"/>
                </a:solidFill>
                <a:latin typeface="+mj-lt"/>
              </a:rPr>
              <a:t>achtet bitte auf kursiv-Schrift; </a:t>
            </a:r>
            <a:r>
              <a:rPr lang="de-DE" sz="1400" dirty="0">
                <a:solidFill>
                  <a:srgbClr val="0070C0"/>
                </a:solidFill>
                <a:latin typeface="+mj-lt"/>
                <a:hlinkClick r:id="rId3"/>
              </a:rPr>
              <a:t>Google Scholar</a:t>
            </a:r>
            <a:r>
              <a:rPr lang="de-DE" sz="1400" dirty="0">
                <a:solidFill>
                  <a:srgbClr val="0070C0"/>
                </a:solidFill>
                <a:latin typeface="+mj-lt"/>
              </a:rPr>
              <a:t> Zitierfunktion demonstrieren!</a:t>
            </a:r>
            <a:r>
              <a:rPr lang="de-DE" sz="1400" dirty="0">
                <a:latin typeface="+mj-lt"/>
              </a:rPr>
              <a:t>)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AFC1C85-A38D-BC91-D9EB-1A03366000B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452320" y="4675956"/>
            <a:ext cx="1293249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DEA2E87-9EA0-9E8D-2AAE-E4425E540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515" y="588258"/>
            <a:ext cx="5468969" cy="503238"/>
          </a:xfrm>
        </p:spPr>
        <p:txBody>
          <a:bodyPr/>
          <a:lstStyle/>
          <a:p>
            <a:pPr algn="ctr"/>
            <a:r>
              <a:rPr lang="de-DE" sz="2400" dirty="0"/>
              <a:t>APA-Verweise im Literaturverzeichnis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8A32D04-04E4-DC37-4C67-64DF6F64BE16}"/>
              </a:ext>
            </a:extLst>
          </p:cNvPr>
          <p:cNvSpPr txBox="1"/>
          <p:nvPr/>
        </p:nvSpPr>
        <p:spPr>
          <a:xfrm>
            <a:off x="7583418" y="44143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Quelle: </a:t>
            </a:r>
            <a:r>
              <a:rPr lang="de-DE" sz="1100" dirty="0" err="1"/>
              <a:t>Scribbr</a:t>
            </a:r>
            <a:endParaRPr lang="de-DE" sz="11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A7DEF51-A5F7-16CF-A785-87E8478C207F}"/>
              </a:ext>
            </a:extLst>
          </p:cNvPr>
          <p:cNvSpPr txBox="1"/>
          <p:nvPr/>
        </p:nvSpPr>
        <p:spPr>
          <a:xfrm>
            <a:off x="7426965" y="4430713"/>
            <a:ext cx="3129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rgbClr val="009CD1"/>
                </a:solidFill>
              </a:rPr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1023735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0488CB-57E6-732F-2A15-32D0ECDD8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750" y="584438"/>
            <a:ext cx="2487081" cy="503882"/>
          </a:xfrm>
        </p:spPr>
        <p:txBody>
          <a:bodyPr/>
          <a:lstStyle/>
          <a:p>
            <a:pPr algn="ctr"/>
            <a:r>
              <a:rPr lang="de-DE" sz="2400" dirty="0"/>
              <a:t>Richtig Zitieren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AF90A4-7A92-4B72-77D0-835B4C6ED92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4EC4296-65FB-2FC6-AD9F-831A989A9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7" y="2211710"/>
            <a:ext cx="4294864" cy="232735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80FED75-CA65-2B43-4045-309EE1CE4902}"/>
              </a:ext>
            </a:extLst>
          </p:cNvPr>
          <p:cNvSpPr txBox="1"/>
          <p:nvPr/>
        </p:nvSpPr>
        <p:spPr>
          <a:xfrm>
            <a:off x="4485484" y="2643758"/>
            <a:ext cx="457983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b="0" i="0" u="none" strike="noStrike" baseline="0" dirty="0">
                <a:latin typeface="Calibri" panose="020F0502020204030204" pitchFamily="34" charset="0"/>
              </a:rPr>
              <a:t>Die Corona-Pandemie führte in den Jahren 2020 bis 2022 zu massiven Veränderungen. </a:t>
            </a:r>
            <a:r>
              <a:rPr lang="de-DE" sz="1400" b="0" i="1" u="none" strike="noStrike" baseline="0" dirty="0">
                <a:solidFill>
                  <a:srgbClr val="7030A0"/>
                </a:solidFill>
                <a:latin typeface="Calibri" panose="020F0502020204030204" pitchFamily="34" charset="0"/>
              </a:rPr>
              <a:t>Ohne Zitat, Allgemeinwissen</a:t>
            </a:r>
          </a:p>
          <a:p>
            <a:endParaRPr lang="de-DE" sz="1400" b="0" i="0" u="none" strike="noStrike" baseline="0" dirty="0">
              <a:latin typeface="Calibri" panose="020F0502020204030204" pitchFamily="34" charset="0"/>
            </a:endParaRPr>
          </a:p>
          <a:p>
            <a:r>
              <a:rPr lang="de-DE" sz="1400" b="0" i="0" u="none" strike="noStrike" baseline="0" dirty="0">
                <a:latin typeface="Calibri" panose="020F0502020204030204" pitchFamily="34" charset="0"/>
              </a:rPr>
              <a:t>Als die Corona-Pandemie Deutschland und Europa traf, befand sich die Wirtschaft in einem Strukturwandel durch Digitalisierung und ökologische Transformation. (Grimm et al., 2021, S.162)</a:t>
            </a:r>
            <a:endParaRPr lang="de-DE" sz="1400" dirty="0"/>
          </a:p>
        </p:txBody>
      </p:sp>
      <p:sp>
        <p:nvSpPr>
          <p:cNvPr id="3" name="Rechteck 2"/>
          <p:cNvSpPr/>
          <p:nvPr/>
        </p:nvSpPr>
        <p:spPr>
          <a:xfrm>
            <a:off x="523847" y="1088320"/>
            <a:ext cx="799288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300" u="sng" dirty="0"/>
              <a:t>Beispiel:</a:t>
            </a:r>
          </a:p>
          <a:p>
            <a:r>
              <a:rPr lang="de-DE" sz="1300" dirty="0"/>
              <a:t>Grimm, V., </a:t>
            </a:r>
            <a:r>
              <a:rPr lang="de-DE" sz="1300" dirty="0" err="1"/>
              <a:t>Nöh</a:t>
            </a:r>
            <a:r>
              <a:rPr lang="de-DE" sz="1300" dirty="0"/>
              <a:t>, L., &amp; Schwarz, M. (2021). Investitionen für nachhaltiges Wachstum in Deutschland: Status quo und Perspektiven. </a:t>
            </a:r>
            <a:r>
              <a:rPr lang="de-DE" sz="1300" i="1" dirty="0"/>
              <a:t>Wirtschaftsdienst</a:t>
            </a:r>
            <a:r>
              <a:rPr lang="de-DE" sz="1300" dirty="0"/>
              <a:t>, 101(3), 162-167., </a:t>
            </a:r>
            <a:r>
              <a:rPr lang="de-DE" sz="1300" dirty="0">
                <a:hlinkClick r:id="rId3"/>
              </a:rPr>
              <a:t>https://doi.org/10.1007/s1027302128678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3711226167"/>
      </p:ext>
    </p:extLst>
  </p:cSld>
  <p:clrMapOvr>
    <a:masterClrMapping/>
  </p:clrMapOvr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0cce59f-b200-4bec-a5b6-ae6101e8c6c2">
      <Terms xmlns="http://schemas.microsoft.com/office/infopath/2007/PartnerControls"/>
    </lcf76f155ced4ddcb4097134ff3c332f>
    <TaxCatchAll xmlns="db4f15b3-afa7-4763-acdc-a734bb7854b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ED2E597FF12C419FD0D8D80B052070" ma:contentTypeVersion="12" ma:contentTypeDescription="Ein neues Dokument erstellen." ma:contentTypeScope="" ma:versionID="6ee6eb089b2007a72a7db64d77ae3e68">
  <xsd:schema xmlns:xsd="http://www.w3.org/2001/XMLSchema" xmlns:xs="http://www.w3.org/2001/XMLSchema" xmlns:p="http://schemas.microsoft.com/office/2006/metadata/properties" xmlns:ns2="90cce59f-b200-4bec-a5b6-ae6101e8c6c2" xmlns:ns3="db4f15b3-afa7-4763-acdc-a734bb7854bb" targetNamespace="http://schemas.microsoft.com/office/2006/metadata/properties" ma:root="true" ma:fieldsID="7345692e8ed313c74041997a83802102" ns2:_="" ns3:_="">
    <xsd:import namespace="90cce59f-b200-4bec-a5b6-ae6101e8c6c2"/>
    <xsd:import namespace="db4f15b3-afa7-4763-acdc-a734bb785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ce59f-b200-4bec-a5b6-ae6101e8c6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e6611e7-32d6-4850-a1b3-d6f7e8ea0f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f15b3-afa7-4763-acdc-a734bb7854b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5ebc0131-fe79-4597-a026-605d0a3f79f5}" ma:internalName="TaxCatchAll" ma:showField="CatchAllData" ma:web="db4f15b3-afa7-4763-acdc-a734bb7854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5D50D9-4016-428E-8EE5-FE198CC1A7A8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terms/"/>
    <ds:schemaRef ds:uri="db4f15b3-afa7-4763-acdc-a734bb7854bb"/>
    <ds:schemaRef ds:uri="http://schemas.microsoft.com/office/2006/documentManagement/types"/>
    <ds:schemaRef ds:uri="90cce59f-b200-4bec-a5b6-ae6101e8c6c2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7F3773E-6936-4B79-BDC2-6B2D5B3315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cce59f-b200-4bec-a5b6-ae6101e8c6c2"/>
    <ds:schemaRef ds:uri="db4f15b3-afa7-4763-acdc-a734bb7854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C0301A-0400-4B93-A46D-AF8094F923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2018</Words>
  <Application>Microsoft Office PowerPoint</Application>
  <PresentationFormat>Bildschirmpräsentation (16:9)</PresentationFormat>
  <Paragraphs>242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30" baseType="lpstr">
      <vt:lpstr>Times New Roman</vt:lpstr>
      <vt:lpstr>TheSans UHH Bold Caps</vt:lpstr>
      <vt:lpstr>Wingdings</vt:lpstr>
      <vt:lpstr>Calibri</vt:lpstr>
      <vt:lpstr>TheSans UHH Bold Caps</vt:lpstr>
      <vt:lpstr>TheSans UHH</vt:lpstr>
      <vt:lpstr>Open Sans</vt:lpstr>
      <vt:lpstr>TheSans UHH Regular</vt:lpstr>
      <vt:lpstr>Arial</vt:lpstr>
      <vt:lpstr>Courier New</vt:lpstr>
      <vt:lpstr>Folienmaster</vt:lpstr>
      <vt:lpstr>5. Integrität in der Forschung: Zitierregeln und Plagiatsprävention                              08.05.2024</vt:lpstr>
      <vt:lpstr>Richtig zitieren</vt:lpstr>
      <vt:lpstr>Wichtigkeit korrekter Zitierweise</vt:lpstr>
      <vt:lpstr>APA Zitierstil</vt:lpstr>
      <vt:lpstr>APA-Verweise im Text - Grundlagen</vt:lpstr>
      <vt:lpstr>APA-Verweise im Text - Erweiterte Zitierregeln</vt:lpstr>
      <vt:lpstr>APA-Verweise im Text</vt:lpstr>
      <vt:lpstr>APA-Verweise im Literaturverzeichnis</vt:lpstr>
      <vt:lpstr>Richtig Zitieren</vt:lpstr>
      <vt:lpstr>Richtig Zitieren</vt:lpstr>
      <vt:lpstr>Richtig Zitieren</vt:lpstr>
      <vt:lpstr>Richtig Zitieren</vt:lpstr>
      <vt:lpstr>APA-Zitierung von KI-generierten Inhalten (Stand 2023)</vt:lpstr>
      <vt:lpstr>UHH - Guideline für Einsatz von AI in Hausarbeiten</vt:lpstr>
      <vt:lpstr>PowerPoint-Präsentation</vt:lpstr>
      <vt:lpstr>PowerPoint-Präsentation</vt:lpstr>
      <vt:lpstr>Aufgabe</vt:lpstr>
      <vt:lpstr>Quellen</vt:lpstr>
      <vt:lpstr>Dokumentation der KI-Nutzung für den Foliensatz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Mark Spektor</cp:lastModifiedBy>
  <cp:revision>339</cp:revision>
  <dcterms:created xsi:type="dcterms:W3CDTF">2017-11-14T09:58:03Z</dcterms:created>
  <dcterms:modified xsi:type="dcterms:W3CDTF">2025-04-28T13:52:09Z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  <property fmtid="{D5CDD505-2E9C-101B-9397-08002B2CF9AE}" pid="3" name="ContentTypeId">
    <vt:lpwstr>0x010100CDED2E597FF12C419FD0D8D80B052070</vt:lpwstr>
  </property>
  <property fmtid="{D5CDD505-2E9C-101B-9397-08002B2CF9AE}" pid="4" name="MediaServiceImageTags">
    <vt:lpwstr/>
  </property>
</Properties>
</file>